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3" r:id="rId3"/>
    <p:sldId id="264" r:id="rId4"/>
    <p:sldId id="26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71" r:id="rId18"/>
    <p:sldId id="299" r:id="rId19"/>
    <p:sldId id="274" r:id="rId20"/>
    <p:sldId id="275" r:id="rId21"/>
    <p:sldId id="300" r:id="rId22"/>
    <p:sldId id="301" r:id="rId23"/>
    <p:sldId id="302" r:id="rId24"/>
    <p:sldId id="303" r:id="rId25"/>
    <p:sldId id="304" r:id="rId26"/>
    <p:sldId id="278" r:id="rId27"/>
    <p:sldId id="306" r:id="rId28"/>
    <p:sldId id="307" r:id="rId29"/>
    <p:sldId id="310" r:id="rId30"/>
    <p:sldId id="311" r:id="rId31"/>
    <p:sldId id="312" r:id="rId32"/>
    <p:sldId id="279" r:id="rId33"/>
    <p:sldId id="313" r:id="rId34"/>
    <p:sldId id="305" r:id="rId35"/>
    <p:sldId id="309" r:id="rId36"/>
    <p:sldId id="281" r:id="rId37"/>
    <p:sldId id="283" r:id="rId38"/>
    <p:sldId id="282" r:id="rId39"/>
    <p:sldId id="28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80469" autoAdjust="0"/>
  </p:normalViewPr>
  <p:slideViewPr>
    <p:cSldViewPr>
      <p:cViewPr varScale="1">
        <p:scale>
          <a:sx n="65" d="100"/>
          <a:sy n="65" d="100"/>
        </p:scale>
        <p:origin x="-62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7F0A-7802-4988-BB8C-F9974FEA20B5}" type="datetimeFigureOut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6C4D-FC3C-4441-AB39-E00876DB4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00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6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53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16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06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26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44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65E9-98C7-4FA9-BD87-0A332E00662A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3BB-68CB-4F8B-9877-22A8EE8770C7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1544-EC08-42E1-B318-C4FF4CCBF35E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B039-A189-4BAC-B7F6-33A186DA6885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7B71-10E4-473D-B300-0C4D87685C59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3F7-116A-422E-9B1E-7146B4AB4476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FE9-2804-4337-9DF8-DB7C5013546A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1A10-50A0-40D0-8F8F-6DDF4080DA6F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B957-F544-45F0-A6F0-EB3E4875BA67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B84B-6B7B-412A-B18D-E61A680481F9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FDDE-2074-400E-92DA-DFC94F03975C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78E9-91B4-4509-9ACD-D7157D7DEE62}" type="datetime1">
              <a:rPr lang="zh-TW" altLang="en-US" smtClean="0"/>
              <a:t>2011/10/17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59432" y="1437427"/>
            <a:ext cx="9971992" cy="165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Who Should I </a:t>
            </a:r>
            <a:r>
              <a:rPr lang="en-US" sz="2800" b="1" dirty="0" smtClean="0"/>
              <a:t>Cite? </a:t>
            </a:r>
          </a:p>
          <a:p>
            <a:r>
              <a:rPr lang="en-US" sz="2800" b="1" dirty="0" smtClean="0"/>
              <a:t>Learning </a:t>
            </a:r>
            <a:r>
              <a:rPr lang="en-US" sz="2800" b="1" dirty="0"/>
              <a:t>Literature Search Models from Citation Behavior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8700" y="4348717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</a:rPr>
              <a:t>CIKM’10</a:t>
            </a:r>
            <a:endParaRPr lang="en-US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Advisor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kumimoji="1" lang="en-US" altLang="zh-TW" sz="3600" dirty="0" err="1">
                <a:solidFill>
                  <a:schemeClr val="bg1">
                    <a:lumMod val="75000"/>
                  </a:schemeClr>
                </a:solidFill>
              </a:rPr>
              <a:t>Jia</a:t>
            </a:r>
            <a:r>
              <a:rPr kumimoji="1" lang="en-US" altLang="zh-TW" sz="3600" dirty="0">
                <a:solidFill>
                  <a:schemeClr val="bg1">
                    <a:lumMod val="75000"/>
                  </a:schemeClr>
                </a:solidFill>
              </a:rPr>
              <a:t> Ling, </a:t>
            </a:r>
            <a:r>
              <a:rPr kumimoji="1" lang="en-US" altLang="zh-TW" sz="3600" dirty="0" err="1" smtClean="0">
                <a:solidFill>
                  <a:schemeClr val="bg1">
                    <a:lumMod val="75000"/>
                  </a:schemeClr>
                </a:solidFill>
              </a:rPr>
              <a:t>Koh</a:t>
            </a:r>
            <a:endParaRPr lang="zh-TW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Speaker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SHENG HONG, CHUNG 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4751" y="54479"/>
            <a:ext cx="9036496" cy="3960440"/>
            <a:chOff x="48816" y="2086926"/>
            <a:chExt cx="9036496" cy="3960440"/>
          </a:xfrm>
        </p:grpSpPr>
        <p:sp>
          <p:nvSpPr>
            <p:cNvPr id="6" name="矩形 5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2904382" y="4176625"/>
            <a:ext cx="2965294" cy="2317358"/>
            <a:chOff x="2857652" y="4216170"/>
            <a:chExt cx="2965294" cy="2317358"/>
          </a:xfrm>
        </p:grpSpPr>
        <p:sp>
          <p:nvSpPr>
            <p:cNvPr id="17" name="橢圓 16"/>
            <p:cNvSpPr/>
            <p:nvPr/>
          </p:nvSpPr>
          <p:spPr>
            <a:xfrm>
              <a:off x="4051261" y="4849784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5147260" y="4216170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857652" y="4216170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2904382" y="5989094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5148125" y="5993468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直線單箭頭接點 32"/>
            <p:cNvCxnSpPr>
              <a:stCxn id="18" idx="3"/>
              <a:endCxn id="17" idx="7"/>
            </p:cNvCxnSpPr>
            <p:nvPr/>
          </p:nvCxnSpPr>
          <p:spPr>
            <a:xfrm flipH="1">
              <a:off x="4627257" y="4677140"/>
              <a:ext cx="618828" cy="2517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>
              <a:stCxn id="19" idx="5"/>
              <a:endCxn id="17" idx="1"/>
            </p:cNvCxnSpPr>
            <p:nvPr/>
          </p:nvCxnSpPr>
          <p:spPr>
            <a:xfrm>
              <a:off x="3433648" y="4677140"/>
              <a:ext cx="716438" cy="2517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stCxn id="21" idx="1"/>
              <a:endCxn id="17" idx="5"/>
            </p:cNvCxnSpPr>
            <p:nvPr/>
          </p:nvCxnSpPr>
          <p:spPr>
            <a:xfrm flipH="1" flipV="1">
              <a:off x="4627257" y="5310754"/>
              <a:ext cx="619693" cy="761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stCxn id="17" idx="6"/>
              <a:endCxn id="18" idx="4"/>
            </p:cNvCxnSpPr>
            <p:nvPr/>
          </p:nvCxnSpPr>
          <p:spPr>
            <a:xfrm flipV="1">
              <a:off x="4726082" y="4756230"/>
              <a:ext cx="758589" cy="3635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>
              <a:stCxn id="19" idx="6"/>
              <a:endCxn id="18" idx="2"/>
            </p:cNvCxnSpPr>
            <p:nvPr/>
          </p:nvCxnSpPr>
          <p:spPr>
            <a:xfrm>
              <a:off x="3532473" y="4486200"/>
              <a:ext cx="16147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stCxn id="21" idx="0"/>
              <a:endCxn id="18" idx="5"/>
            </p:cNvCxnSpPr>
            <p:nvPr/>
          </p:nvCxnSpPr>
          <p:spPr>
            <a:xfrm flipV="1">
              <a:off x="5485536" y="4677140"/>
              <a:ext cx="237720" cy="13163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stCxn id="20" idx="6"/>
            </p:cNvCxnSpPr>
            <p:nvPr/>
          </p:nvCxnSpPr>
          <p:spPr>
            <a:xfrm flipV="1">
              <a:off x="3579203" y="4842151"/>
              <a:ext cx="2025193" cy="14169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>
              <a:stCxn id="17" idx="2"/>
            </p:cNvCxnSpPr>
            <p:nvPr/>
          </p:nvCxnSpPr>
          <p:spPr>
            <a:xfrm flipH="1" flipV="1">
              <a:off x="3431878" y="4677942"/>
              <a:ext cx="619383" cy="44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>
              <a:stCxn id="20" idx="1"/>
              <a:endCxn id="19" idx="3"/>
            </p:cNvCxnSpPr>
            <p:nvPr/>
          </p:nvCxnSpPr>
          <p:spPr>
            <a:xfrm flipH="1" flipV="1">
              <a:off x="2956477" y="4677140"/>
              <a:ext cx="46730" cy="13910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>
              <a:stCxn id="17" idx="3"/>
              <a:endCxn id="20" idx="7"/>
            </p:cNvCxnSpPr>
            <p:nvPr/>
          </p:nvCxnSpPr>
          <p:spPr>
            <a:xfrm flipH="1">
              <a:off x="3480378" y="5310754"/>
              <a:ext cx="669708" cy="7574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>
              <a:stCxn id="19" idx="4"/>
              <a:endCxn id="20" idx="0"/>
            </p:cNvCxnSpPr>
            <p:nvPr/>
          </p:nvCxnSpPr>
          <p:spPr>
            <a:xfrm>
              <a:off x="3195063" y="4756230"/>
              <a:ext cx="46730" cy="12328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>
              <a:stCxn id="18" idx="6"/>
              <a:endCxn id="21" idx="7"/>
            </p:cNvCxnSpPr>
            <p:nvPr/>
          </p:nvCxnSpPr>
          <p:spPr>
            <a:xfrm flipH="1">
              <a:off x="5724121" y="4486200"/>
              <a:ext cx="97960" cy="1586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>
              <a:stCxn id="20" idx="6"/>
              <a:endCxn id="21" idx="2"/>
            </p:cNvCxnSpPr>
            <p:nvPr/>
          </p:nvCxnSpPr>
          <p:spPr>
            <a:xfrm>
              <a:off x="3579203" y="6259124"/>
              <a:ext cx="1568922" cy="43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12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059307" y="930751"/>
            <a:ext cx="2965294" cy="2317358"/>
            <a:chOff x="2857652" y="4216170"/>
            <a:chExt cx="2965294" cy="2317358"/>
          </a:xfrm>
        </p:grpSpPr>
        <p:sp>
          <p:nvSpPr>
            <p:cNvPr id="6" name="橢圓 5"/>
            <p:cNvSpPr/>
            <p:nvPr/>
          </p:nvSpPr>
          <p:spPr>
            <a:xfrm>
              <a:off x="3861175" y="4928072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5147260" y="4216170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857652" y="4216170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2904382" y="5989094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5148125" y="5993468"/>
              <a:ext cx="674821" cy="5400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endParaRPr lang="zh-TW" alt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單箭頭接點 10"/>
            <p:cNvCxnSpPr>
              <a:stCxn id="7" idx="3"/>
              <a:endCxn id="6" idx="7"/>
            </p:cNvCxnSpPr>
            <p:nvPr/>
          </p:nvCxnSpPr>
          <p:spPr>
            <a:xfrm flipH="1">
              <a:off x="4437171" y="4677140"/>
              <a:ext cx="808914" cy="330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stCxn id="8" idx="5"/>
              <a:endCxn id="6" idx="1"/>
            </p:cNvCxnSpPr>
            <p:nvPr/>
          </p:nvCxnSpPr>
          <p:spPr>
            <a:xfrm>
              <a:off x="3433648" y="4677140"/>
              <a:ext cx="526352" cy="3300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stCxn id="10" idx="1"/>
              <a:endCxn id="6" idx="5"/>
            </p:cNvCxnSpPr>
            <p:nvPr/>
          </p:nvCxnSpPr>
          <p:spPr>
            <a:xfrm flipH="1" flipV="1">
              <a:off x="4437171" y="5389042"/>
              <a:ext cx="809779" cy="6835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stCxn id="6" idx="6"/>
              <a:endCxn id="7" idx="4"/>
            </p:cNvCxnSpPr>
            <p:nvPr/>
          </p:nvCxnSpPr>
          <p:spPr>
            <a:xfrm flipV="1">
              <a:off x="4535996" y="4756230"/>
              <a:ext cx="948675" cy="44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8" idx="6"/>
              <a:endCxn id="7" idx="2"/>
            </p:cNvCxnSpPr>
            <p:nvPr/>
          </p:nvCxnSpPr>
          <p:spPr>
            <a:xfrm>
              <a:off x="3532473" y="4486200"/>
              <a:ext cx="16147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stCxn id="10" idx="0"/>
              <a:endCxn id="7" idx="5"/>
            </p:cNvCxnSpPr>
            <p:nvPr/>
          </p:nvCxnSpPr>
          <p:spPr>
            <a:xfrm flipV="1">
              <a:off x="5485536" y="4677140"/>
              <a:ext cx="237720" cy="13163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9" idx="6"/>
            </p:cNvCxnSpPr>
            <p:nvPr/>
          </p:nvCxnSpPr>
          <p:spPr>
            <a:xfrm flipV="1">
              <a:off x="3579203" y="4842151"/>
              <a:ext cx="2025193" cy="14169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6" idx="2"/>
            </p:cNvCxnSpPr>
            <p:nvPr/>
          </p:nvCxnSpPr>
          <p:spPr>
            <a:xfrm flipH="1" flipV="1">
              <a:off x="3241792" y="4756230"/>
              <a:ext cx="619383" cy="4418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stCxn id="9" idx="1"/>
              <a:endCxn id="8" idx="3"/>
            </p:cNvCxnSpPr>
            <p:nvPr/>
          </p:nvCxnSpPr>
          <p:spPr>
            <a:xfrm flipH="1" flipV="1">
              <a:off x="2956477" y="4677140"/>
              <a:ext cx="46730" cy="13910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6" idx="3"/>
              <a:endCxn id="9" idx="7"/>
            </p:cNvCxnSpPr>
            <p:nvPr/>
          </p:nvCxnSpPr>
          <p:spPr>
            <a:xfrm flipH="1">
              <a:off x="3480378" y="5389042"/>
              <a:ext cx="479622" cy="6791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stCxn id="8" idx="4"/>
              <a:endCxn id="9" idx="0"/>
            </p:cNvCxnSpPr>
            <p:nvPr/>
          </p:nvCxnSpPr>
          <p:spPr>
            <a:xfrm>
              <a:off x="3195063" y="4756230"/>
              <a:ext cx="46730" cy="12328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7" idx="6"/>
              <a:endCxn id="10" idx="7"/>
            </p:cNvCxnSpPr>
            <p:nvPr/>
          </p:nvCxnSpPr>
          <p:spPr>
            <a:xfrm flipH="1">
              <a:off x="5724121" y="4486200"/>
              <a:ext cx="97960" cy="1586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9" idx="6"/>
              <a:endCxn id="10" idx="2"/>
            </p:cNvCxnSpPr>
            <p:nvPr/>
          </p:nvCxnSpPr>
          <p:spPr>
            <a:xfrm>
              <a:off x="3579203" y="6259124"/>
              <a:ext cx="1568922" cy="43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字方塊 23"/>
          <p:cNvSpPr txBox="1"/>
          <p:nvPr/>
        </p:nvSpPr>
        <p:spPr>
          <a:xfrm>
            <a:off x="73961" y="3739063"/>
            <a:ext cx="910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pagerank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0.15/5  +  </a:t>
            </a:r>
          </a:p>
          <a:p>
            <a:r>
              <a:rPr lang="en-US" altLang="zh-TW" dirty="0" smtClean="0"/>
              <a:t>                                   0.85  *  (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pagerank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 /4 +</a:t>
            </a:r>
            <a:r>
              <a:rPr lang="en-US" altLang="zh-TW" dirty="0"/>
              <a:t> 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pagerank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 /2+ 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pagerank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5</a:t>
            </a:r>
            <a:r>
              <a:rPr lang="en-US" altLang="zh-TW" dirty="0" smtClean="0"/>
              <a:t>) /2) </a:t>
            </a:r>
            <a:endParaRPr lang="zh-TW" alt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1997443" y="4941168"/>
            <a:ext cx="5135751" cy="674580"/>
            <a:chOff x="792665" y="1942700"/>
            <a:chExt cx="4942418" cy="50482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65" y="2060848"/>
              <a:ext cx="15811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433" y="1942700"/>
              <a:ext cx="3295650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43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3609" y="126686"/>
            <a:ext cx="9036496" cy="4387137"/>
            <a:chOff x="48816" y="2086926"/>
            <a:chExt cx="9036496" cy="4387137"/>
          </a:xfrm>
        </p:grpSpPr>
        <p:sp>
          <p:nvSpPr>
            <p:cNvPr id="6" name="矩形 5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Venue: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SIGIR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rgbClr val="FF0000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433138" y="610473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2909819" y="4419928"/>
            <a:ext cx="348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/>
              <a:t>venue</a:t>
            </a:r>
            <a:r>
              <a:rPr lang="en-US" altLang="zh-TW" baseline="-25000" dirty="0"/>
              <a:t>-citation-count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= 4 + 2 =6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269922" y="4424174"/>
            <a:ext cx="2137829" cy="1865080"/>
            <a:chOff x="269922" y="4424174"/>
            <a:chExt cx="2137829" cy="1865080"/>
          </a:xfrm>
        </p:grpSpPr>
        <p:sp>
          <p:nvSpPr>
            <p:cNvPr id="18" name="文字方塊 17"/>
            <p:cNvSpPr txBox="1"/>
            <p:nvPr/>
          </p:nvSpPr>
          <p:spPr>
            <a:xfrm>
              <a:off x="269922" y="4424174"/>
              <a:ext cx="1969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</a:t>
              </a:r>
              <a:r>
                <a:rPr lang="en-US" altLang="zh-TW" dirty="0" smtClean="0"/>
                <a:t>ite(D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69922" y="4811926"/>
              <a:ext cx="2137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69922" y="5181258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69922" y="5550590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9922" y="5919922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sp>
        <p:nvSpPr>
          <p:cNvPr id="25" name="矩形 24"/>
          <p:cNvSpPr/>
          <p:nvPr/>
        </p:nvSpPr>
        <p:spPr>
          <a:xfrm>
            <a:off x="5739607" y="4135234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dirty="0" smtClean="0"/>
              <a:t>D</a:t>
            </a:r>
            <a:r>
              <a:rPr lang="en-US" altLang="zh-TW" baseline="-25000" dirty="0"/>
              <a:t>3</a:t>
            </a:r>
            <a:endParaRPr lang="en-US" altLang="zh-TW" baseline="-25000" dirty="0" smtClean="0"/>
          </a:p>
        </p:txBody>
      </p:sp>
      <p:sp>
        <p:nvSpPr>
          <p:cNvPr id="26" name="矩形 25"/>
          <p:cNvSpPr/>
          <p:nvPr/>
        </p:nvSpPr>
        <p:spPr>
          <a:xfrm>
            <a:off x="2890069" y="4993237"/>
            <a:ext cx="2567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author</a:t>
            </a:r>
            <a:r>
              <a:rPr lang="en-US" altLang="zh-TW" baseline="-25000" dirty="0" smtClean="0"/>
              <a:t>-citation-count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 max{9,7} = 9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639990" y="483167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:{  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 }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639990" y="520100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:{  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 }</a:t>
            </a:r>
            <a:endParaRPr lang="zh-TW" altLang="en-US" dirty="0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90" y="5704549"/>
            <a:ext cx="4291528" cy="51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群組 29"/>
          <p:cNvGrpSpPr/>
          <p:nvPr/>
        </p:nvGrpSpPr>
        <p:grpSpPr>
          <a:xfrm>
            <a:off x="3008857" y="6206430"/>
            <a:ext cx="4756720" cy="438807"/>
            <a:chOff x="792665" y="3516561"/>
            <a:chExt cx="4931401" cy="438150"/>
          </a:xfrm>
        </p:grpSpPr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65" y="3560629"/>
              <a:ext cx="232410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266" y="3516561"/>
              <a:ext cx="2590800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40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3609" y="126686"/>
            <a:ext cx="9036496" cy="3960440"/>
            <a:chOff x="48816" y="2086926"/>
            <a:chExt cx="9036496" cy="3960440"/>
          </a:xfrm>
        </p:grpSpPr>
        <p:sp>
          <p:nvSpPr>
            <p:cNvPr id="7" name="矩形 6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269922" y="4424174"/>
            <a:ext cx="2137829" cy="1865080"/>
            <a:chOff x="269922" y="4424174"/>
            <a:chExt cx="2137829" cy="1865080"/>
          </a:xfrm>
        </p:grpSpPr>
        <p:sp>
          <p:nvSpPr>
            <p:cNvPr id="21" name="文字方塊 20"/>
            <p:cNvSpPr txBox="1"/>
            <p:nvPr/>
          </p:nvSpPr>
          <p:spPr>
            <a:xfrm>
              <a:off x="269922" y="4424174"/>
              <a:ext cx="1969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</a:t>
              </a:r>
              <a:r>
                <a:rPr lang="en-US" altLang="zh-TW" dirty="0" smtClean="0"/>
                <a:t>ite(D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9922" y="4811926"/>
              <a:ext cx="2137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9922" y="5181258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9922" y="5550590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69922" y="5919922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3013590" y="5273591"/>
            <a:ext cx="2157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author</a:t>
            </a:r>
            <a:r>
              <a:rPr lang="en-US" altLang="zh-TW" baseline="-25000" dirty="0" smtClean="0"/>
              <a:t>-h-index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 max{7,3} = 7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153911" y="510030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:{  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</a:t>
            </a: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3</a:t>
            </a:r>
            <a:r>
              <a:rPr lang="en-US" altLang="zh-TW" dirty="0" smtClean="0"/>
              <a:t> }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153911" y="546963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:{  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</a:t>
            </a: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3</a:t>
            </a:r>
            <a:r>
              <a:rPr lang="en-US" altLang="zh-TW" dirty="0" smtClean="0"/>
              <a:t>,</a:t>
            </a: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en-US" altLang="zh-TW" baseline="-25000" dirty="0">
                <a:solidFill>
                  <a:srgbClr val="FF0000"/>
                </a:solidFill>
              </a:rPr>
              <a:t>4</a:t>
            </a:r>
            <a:r>
              <a:rPr lang="en-US" altLang="zh-TW" dirty="0" smtClean="0"/>
              <a:t> }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990434" y="4197886"/>
            <a:ext cx="531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An author has published</a:t>
            </a:r>
            <a:r>
              <a:rPr lang="en-US" altLang="zh-TW" dirty="0" smtClean="0">
                <a:solidFill>
                  <a:srgbClr val="FF0000"/>
                </a:solidFill>
              </a:rPr>
              <a:t> h </a:t>
            </a:r>
            <a:r>
              <a:rPr lang="en-US" altLang="zh-TW" dirty="0" smtClean="0"/>
              <a:t>papers </a:t>
            </a:r>
          </a:p>
          <a:p>
            <a:r>
              <a:rPr lang="en-US" altLang="zh-TW" dirty="0" smtClean="0"/>
              <a:t>each of which has been cited by others at least </a:t>
            </a:r>
            <a:r>
              <a:rPr lang="en-US" altLang="zh-TW" dirty="0" smtClean="0">
                <a:solidFill>
                  <a:srgbClr val="FF0000"/>
                </a:solidFill>
              </a:rPr>
              <a:t>h</a:t>
            </a:r>
            <a:r>
              <a:rPr lang="en-US" altLang="zh-TW" dirty="0" smtClean="0"/>
              <a:t> times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990434" y="488771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</a:t>
            </a:r>
            <a:r>
              <a:rPr lang="en-US" altLang="zh-TW" dirty="0" smtClean="0"/>
              <a:t> = 3</a:t>
            </a:r>
            <a:endParaRPr lang="zh-TW" altLang="en-US" dirty="0"/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57" y="6145522"/>
            <a:ext cx="4307729" cy="4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3609" y="126686"/>
            <a:ext cx="9036496" cy="3960440"/>
            <a:chOff x="48816" y="2086926"/>
            <a:chExt cx="9036496" cy="3960440"/>
          </a:xfrm>
        </p:grpSpPr>
        <p:sp>
          <p:nvSpPr>
            <p:cNvPr id="6" name="矩形 5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49633" y="4437112"/>
            <a:ext cx="1872208" cy="2169930"/>
            <a:chOff x="694528" y="2798621"/>
            <a:chExt cx="1872208" cy="2790618"/>
          </a:xfrm>
        </p:grpSpPr>
        <p:grpSp>
          <p:nvGrpSpPr>
            <p:cNvPr id="18" name="群組 17"/>
            <p:cNvGrpSpPr/>
            <p:nvPr/>
          </p:nvGrpSpPr>
          <p:grpSpPr>
            <a:xfrm>
              <a:off x="694528" y="2798621"/>
              <a:ext cx="1872208" cy="2790618"/>
              <a:chOff x="827584" y="2798622"/>
              <a:chExt cx="1872208" cy="279061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827584" y="2798622"/>
                <a:ext cx="1872208" cy="27906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Year:2009</a:t>
                </a:r>
              </a:p>
              <a:p>
                <a:endParaRPr lang="en-US" altLang="zh-TW" dirty="0">
                  <a:solidFill>
                    <a:schemeClr val="tx1"/>
                  </a:solidFill>
                </a:endParaRPr>
              </a:p>
              <a:p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dirty="0">
                  <a:solidFill>
                    <a:schemeClr val="tx1"/>
                  </a:solidFill>
                </a:endParaRPr>
              </a:p>
              <a:p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直線接點 21"/>
              <p:cNvCxnSpPr/>
              <p:nvPr/>
            </p:nvCxnSpPr>
            <p:spPr>
              <a:xfrm>
                <a:off x="827584" y="3284984"/>
                <a:ext cx="1872208" cy="0"/>
              </a:xfrm>
              <a:prstGeom prst="line">
                <a:avLst/>
              </a:prstGeom>
              <a:ln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18"/>
            <p:cNvSpPr/>
            <p:nvPr/>
          </p:nvSpPr>
          <p:spPr>
            <a:xfrm>
              <a:off x="916781" y="2828108"/>
              <a:ext cx="1498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query( topic ) </a:t>
              </a:r>
              <a:endParaRPr lang="zh-TW" altLang="en-US" dirty="0"/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2937761" y="4437112"/>
            <a:ext cx="32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age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-(2009-2007) = -2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937761" y="4941168"/>
            <a:ext cx="3413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age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 = -(2009-1988) = -21</a:t>
            </a:r>
            <a:endParaRPr lang="zh-TW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61" y="5661248"/>
            <a:ext cx="440230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6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/>
              <a:t>Cited using similar terms</a:t>
            </a:r>
            <a:endParaRPr lang="zh-TW" altLang="en-US" sz="44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TF-IDF + cited information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3609" y="126686"/>
            <a:ext cx="9036496" cy="3960440"/>
            <a:chOff x="48816" y="2086926"/>
            <a:chExt cx="9036496" cy="3960440"/>
          </a:xfrm>
        </p:grpSpPr>
        <p:sp>
          <p:nvSpPr>
            <p:cNvPr id="7" name="矩形 6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2673527" y="4433846"/>
            <a:ext cx="4930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term</a:t>
            </a:r>
            <a:r>
              <a:rPr lang="en-US" altLang="zh-TW" baseline="-25000" dirty="0" smtClean="0"/>
              <a:t>-citing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</a:t>
            </a:r>
          </a:p>
          <a:p>
            <a:r>
              <a:rPr lang="en-US" altLang="zh-TW" dirty="0" smtClean="0"/>
              <a:t>= 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/>
              <a:t>terms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q,concat</a:t>
            </a:r>
            <a:r>
              <a:rPr lang="en-US" altLang="zh-TW" dirty="0" smtClean="0"/>
              <a:t>(term(D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),term(D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),term(D</a:t>
            </a:r>
            <a:r>
              <a:rPr lang="en-US" altLang="zh-TW" baseline="-25000" dirty="0"/>
              <a:t>5</a:t>
            </a:r>
            <a:r>
              <a:rPr lang="en-US" altLang="zh-TW" dirty="0" smtClean="0"/>
              <a:t>)))</a:t>
            </a:r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69922" y="4424174"/>
            <a:ext cx="2137829" cy="1865080"/>
            <a:chOff x="269922" y="4424174"/>
            <a:chExt cx="2137829" cy="1865080"/>
          </a:xfrm>
        </p:grpSpPr>
        <p:sp>
          <p:nvSpPr>
            <p:cNvPr id="20" name="文字方塊 19"/>
            <p:cNvSpPr txBox="1"/>
            <p:nvPr/>
          </p:nvSpPr>
          <p:spPr>
            <a:xfrm>
              <a:off x="269922" y="4424174"/>
              <a:ext cx="1969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</a:t>
              </a:r>
              <a:r>
                <a:rPr lang="en-US" altLang="zh-TW" dirty="0" smtClean="0"/>
                <a:t>ite(D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69922" y="4811926"/>
              <a:ext cx="2137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9922" y="5181258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9922" y="5550590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9922" y="5919922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77" y="5181258"/>
            <a:ext cx="6370431" cy="83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9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a</a:t>
            </a:r>
            <a:r>
              <a:rPr lang="en-US" altLang="zh-TW" sz="2400" dirty="0" smtClean="0"/>
              <a:t>void noise and get accurate information</a:t>
            </a:r>
          </a:p>
          <a:p>
            <a:pPr marL="0" indent="0">
              <a:buNone/>
            </a:pPr>
            <a:r>
              <a:rPr lang="en-US" altLang="zh-TW" sz="2400" dirty="0" smtClean="0"/>
              <a:t>Use </a:t>
            </a:r>
            <a:r>
              <a:rPr lang="en-US" altLang="zh-TW" sz="2400" dirty="0" err="1" smtClean="0"/>
              <a:t>pmi</a:t>
            </a:r>
            <a:r>
              <a:rPr lang="en-US" altLang="zh-TW" sz="2400" dirty="0" smtClean="0"/>
              <a:t> to determine important words 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33609" y="124418"/>
            <a:ext cx="9036496" cy="3960440"/>
            <a:chOff x="48816" y="2086926"/>
            <a:chExt cx="9036496" cy="3960440"/>
          </a:xfrm>
        </p:grpSpPr>
        <p:sp>
          <p:nvSpPr>
            <p:cNvPr id="18" name="矩形 17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3553617" y="4424174"/>
            <a:ext cx="489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pmi</a:t>
            </a:r>
            <a:r>
              <a:rPr lang="en-US" altLang="zh-TW" dirty="0" smtClean="0"/>
              <a:t>(t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log (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termciting</a:t>
            </a:r>
            <a:r>
              <a:rPr lang="en-US" altLang="zh-TW" dirty="0" smtClean="0"/>
              <a:t>(t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/ 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term</a:t>
            </a:r>
            <a:r>
              <a:rPr lang="en-US" altLang="zh-TW" dirty="0" smtClean="0"/>
              <a:t>(t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citing</a:t>
            </a:r>
            <a:r>
              <a:rPr lang="en-US" altLang="zh-TW" dirty="0" smtClean="0"/>
              <a:t>(</a:t>
            </a:r>
            <a:r>
              <a:rPr lang="en-US" altLang="zh-TW" dirty="0"/>
              <a:t>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))</a:t>
            </a:r>
            <a:endParaRPr lang="zh-TW" altLang="en-US" dirty="0"/>
          </a:p>
        </p:txBody>
      </p:sp>
      <p:grpSp>
        <p:nvGrpSpPr>
          <p:cNvPr id="30" name="群組 29"/>
          <p:cNvGrpSpPr/>
          <p:nvPr/>
        </p:nvGrpSpPr>
        <p:grpSpPr>
          <a:xfrm>
            <a:off x="269922" y="4424174"/>
            <a:ext cx="2137829" cy="1865080"/>
            <a:chOff x="269922" y="4424174"/>
            <a:chExt cx="2137829" cy="1865080"/>
          </a:xfrm>
        </p:grpSpPr>
        <p:sp>
          <p:nvSpPr>
            <p:cNvPr id="31" name="文字方塊 30"/>
            <p:cNvSpPr txBox="1"/>
            <p:nvPr/>
          </p:nvSpPr>
          <p:spPr>
            <a:xfrm>
              <a:off x="269922" y="4424174"/>
              <a:ext cx="1969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</a:t>
              </a:r>
              <a:r>
                <a:rPr lang="en-US" altLang="zh-TW" dirty="0" smtClean="0"/>
                <a:t>ite(D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69922" y="4811926"/>
              <a:ext cx="2137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69922" y="5181258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69922" y="5550590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269922" y="5919922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sp>
        <p:nvSpPr>
          <p:cNvPr id="36" name="矩形 35"/>
          <p:cNvSpPr/>
          <p:nvPr/>
        </p:nvSpPr>
        <p:spPr>
          <a:xfrm>
            <a:off x="3562001" y="4832414"/>
            <a:ext cx="389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p</a:t>
            </a:r>
            <a:r>
              <a:rPr lang="en-US" altLang="zh-TW" baseline="-25000" dirty="0" err="1"/>
              <a:t>term</a:t>
            </a:r>
            <a:r>
              <a:rPr lang="en-US" altLang="zh-TW" dirty="0"/>
              <a:t>(t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(3+2+3)/(6+4+4+6+5 ) = 8/25</a:t>
            </a:r>
            <a:endParaRPr lang="zh-TW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3562001" y="5222234"/>
            <a:ext cx="328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citing</a:t>
            </a:r>
            <a:r>
              <a:rPr lang="en-US" altLang="zh-TW" dirty="0" smtClean="0"/>
              <a:t>(D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 3/(3+4+2+2+2)= 3/13</a:t>
            </a:r>
            <a:endParaRPr lang="zh-TW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3562001" y="5588608"/>
            <a:ext cx="481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p</a:t>
            </a:r>
            <a:r>
              <a:rPr lang="en-US" altLang="zh-TW" baseline="-25000" dirty="0" err="1"/>
              <a:t>termciting</a:t>
            </a:r>
            <a:r>
              <a:rPr lang="en-US" altLang="zh-TW" dirty="0"/>
              <a:t>(t</a:t>
            </a:r>
            <a:r>
              <a:rPr lang="en-US" altLang="zh-TW" baseline="-25000" dirty="0"/>
              <a:t>1</a:t>
            </a:r>
            <a:r>
              <a:rPr lang="en-US" altLang="zh-TW" dirty="0"/>
              <a:t>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(2+3)/(13+21+12+10+10) = 5/66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89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 smtClean="0">
                <a:latin typeface="+mj-lt"/>
              </a:rPr>
              <a:t>Cited using similar terms</a:t>
            </a:r>
            <a:endParaRPr lang="zh-TW" altLang="en-US" sz="44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701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0070C0"/>
                </a:solidFill>
              </a:rPr>
              <a:t>Purpose : get valuable terms from cited documents, then calculate TF-IDF</a:t>
            </a:r>
          </a:p>
          <a:p>
            <a:endParaRPr lang="en-US" altLang="zh-TW" sz="2000" dirty="0">
              <a:solidFill>
                <a:srgbClr val="0070C0"/>
              </a:solidFill>
            </a:endParaRPr>
          </a:p>
          <a:p>
            <a:endParaRPr lang="en-US" altLang="zh-TW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r>
              <a:rPr lang="en-US" altLang="zh-TW" sz="2000" dirty="0" smtClean="0">
                <a:solidFill>
                  <a:srgbClr val="0070C0"/>
                </a:solidFill>
              </a:rPr>
              <a:t>      form words with high </a:t>
            </a:r>
            <a:r>
              <a:rPr lang="en-US" altLang="zh-TW" sz="2000" dirty="0" err="1" smtClean="0">
                <a:solidFill>
                  <a:srgbClr val="0070C0"/>
                </a:solidFill>
              </a:rPr>
              <a:t>pmi</a:t>
            </a:r>
            <a:r>
              <a:rPr lang="en-US" altLang="zh-TW" sz="2000" dirty="0" smtClean="0">
                <a:solidFill>
                  <a:srgbClr val="0070C0"/>
                </a:solidFill>
              </a:rPr>
              <a:t> scores in pseudo-document, call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text</a:t>
            </a:r>
            <a:r>
              <a:rPr lang="en-US" altLang="zh-TW" sz="2000" baseline="-25000" dirty="0" err="1" smtClean="0">
                <a:solidFill>
                  <a:srgbClr val="FF0000"/>
                </a:solidFill>
              </a:rPr>
              <a:t>pmi</a:t>
            </a:r>
            <a:endParaRPr lang="en-US" altLang="zh-TW" sz="2000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r>
              <a:rPr lang="en-US" altLang="zh-TW" sz="2000" dirty="0" smtClean="0">
                <a:solidFill>
                  <a:srgbClr val="0070C0"/>
                </a:solidFill>
              </a:rPr>
              <a:t>      </a:t>
            </a:r>
          </a:p>
          <a:p>
            <a:endParaRPr lang="en-US" altLang="zh-TW" sz="2000" dirty="0">
              <a:solidFill>
                <a:srgbClr val="0070C0"/>
              </a:solidFill>
            </a:endParaRPr>
          </a:p>
          <a:p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8" y="1916832"/>
            <a:ext cx="303205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139952" y="191857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Documents that are cited at least 5 times and terms that occur at least 2 times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8" y="3212976"/>
            <a:ext cx="4534563" cy="35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6" y="3656747"/>
            <a:ext cx="5040560" cy="290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0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Similar topics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topics(d)={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topics</a:t>
            </a:r>
            <a:r>
              <a:rPr lang="en-US" altLang="zh-TW" dirty="0" smtClean="0"/>
              <a:t>(1,d),</a:t>
            </a:r>
            <a:r>
              <a:rPr lang="en-US" altLang="zh-TW" dirty="0" err="1" smtClean="0"/>
              <a:t>p</a:t>
            </a:r>
            <a:r>
              <a:rPr lang="en-US" altLang="zh-TW" baseline="-25000" dirty="0" err="1"/>
              <a:t>topics</a:t>
            </a:r>
            <a:r>
              <a:rPr lang="en-US" altLang="zh-TW" dirty="0" smtClean="0"/>
              <a:t>(2,d),</a:t>
            </a:r>
            <a:r>
              <a:rPr lang="en-US" altLang="zh-TW" dirty="0" err="1" smtClean="0"/>
              <a:t>p</a:t>
            </a:r>
            <a:r>
              <a:rPr lang="en-US" altLang="zh-TW" baseline="-25000" dirty="0" err="1"/>
              <a:t>topics</a:t>
            </a:r>
            <a:r>
              <a:rPr lang="en-US" altLang="zh-TW" dirty="0" smtClean="0"/>
              <a:t>(3,d)}</a:t>
            </a:r>
          </a:p>
          <a:p>
            <a:pPr marL="0" indent="0">
              <a:buNone/>
            </a:pPr>
            <a:r>
              <a:rPr lang="en-US" altLang="zh-TW" dirty="0" smtClean="0"/>
              <a:t>topics(D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)={1/4,1/4,1/2}</a:t>
            </a:r>
          </a:p>
          <a:p>
            <a:pPr marL="0" indent="0">
              <a:buNone/>
            </a:pPr>
            <a:r>
              <a:rPr lang="en-US" altLang="zh-TW" dirty="0" smtClean="0"/>
              <a:t>topics(q) = {1/3,1/3,1/3}</a:t>
            </a:r>
          </a:p>
          <a:p>
            <a:pPr marL="0" indent="0">
              <a:buNone/>
            </a:pPr>
            <a:r>
              <a:rPr lang="en-US" altLang="zh-TW" dirty="0" err="1"/>
              <a:t>s</a:t>
            </a:r>
            <a:r>
              <a:rPr lang="en-US" altLang="zh-TW" dirty="0" err="1" smtClean="0"/>
              <a:t>core</a:t>
            </a:r>
            <a:r>
              <a:rPr lang="en-US" altLang="zh-TW" baseline="-25000" dirty="0" err="1" smtClean="0"/>
              <a:t>topics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</a:t>
            </a:r>
            <a:r>
              <a:rPr lang="en-US" altLang="zh-TW" dirty="0" err="1" smtClean="0"/>
              <a:t>cos</a:t>
            </a:r>
            <a:r>
              <a:rPr lang="en-US" altLang="zh-TW" dirty="0" smtClean="0"/>
              <a:t>(topics(q),topics(D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err="1"/>
              <a:t>s</a:t>
            </a:r>
            <a:r>
              <a:rPr lang="en-US" altLang="zh-TW" dirty="0" err="1" smtClean="0"/>
              <a:t>core</a:t>
            </a:r>
            <a:r>
              <a:rPr lang="en-US" altLang="zh-TW" baseline="-25000" dirty="0" err="1"/>
              <a:t>topic</a:t>
            </a:r>
            <a:r>
              <a:rPr lang="en-US" altLang="zh-TW" baseline="-25000" dirty="0"/>
              <a:t>-entropy</a:t>
            </a:r>
            <a:r>
              <a:rPr lang="en-US" altLang="zh-TW" dirty="0" smtClean="0"/>
              <a:t>(q,D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-(1/4*log1/4 +1/4*log1/4+1/2*log1/2)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1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 smtClean="0">
                <a:latin typeface="+mj-lt"/>
              </a:rPr>
              <a:t>Similar topics</a:t>
            </a:r>
            <a:endParaRPr lang="zh-TW" altLang="en-US" sz="44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Purpose : compress corpus into 100 words, get accurate concept, then calculate scores</a:t>
            </a:r>
          </a:p>
          <a:p>
            <a:endParaRPr lang="en-US" altLang="zh-TW" dirty="0" smtClean="0">
              <a:solidFill>
                <a:srgbClr val="0070C0"/>
              </a:solidFill>
            </a:endParaRPr>
          </a:p>
          <a:p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smtClean="0">
                <a:solidFill>
                  <a:srgbClr val="0070C0"/>
                </a:solidFill>
              </a:rPr>
              <a:t>Purpose : use cited information</a:t>
            </a:r>
          </a:p>
          <a:p>
            <a:endParaRPr lang="en-US" altLang="zh-TW" dirty="0" smtClean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3" y="2780928"/>
            <a:ext cx="6386072" cy="4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0" y="3340452"/>
            <a:ext cx="6057167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66" y="4469948"/>
            <a:ext cx="5191220" cy="129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Features</a:t>
            </a:r>
          </a:p>
          <a:p>
            <a:pPr lvl="1"/>
            <a:r>
              <a:rPr lang="en-US" altLang="zh-TW" dirty="0" smtClean="0"/>
              <a:t>Similar terms</a:t>
            </a:r>
          </a:p>
          <a:p>
            <a:pPr lvl="1"/>
            <a:r>
              <a:rPr lang="en-US" altLang="zh-TW" dirty="0" smtClean="0"/>
              <a:t>Cited information</a:t>
            </a:r>
          </a:p>
          <a:p>
            <a:pPr lvl="1"/>
            <a:r>
              <a:rPr lang="en-US" altLang="zh-TW" dirty="0" smtClean="0"/>
              <a:t>Regency</a:t>
            </a:r>
          </a:p>
          <a:p>
            <a:pPr lvl="1"/>
            <a:r>
              <a:rPr lang="en-US" altLang="zh-TW" dirty="0" smtClean="0"/>
              <a:t>Cited using similar terms</a:t>
            </a:r>
          </a:p>
          <a:p>
            <a:pPr lvl="1"/>
            <a:r>
              <a:rPr lang="en-US" altLang="zh-TW" dirty="0" smtClean="0"/>
              <a:t>Similar topics</a:t>
            </a:r>
          </a:p>
          <a:p>
            <a:pPr lvl="1"/>
            <a:r>
              <a:rPr lang="en-US" altLang="zh-TW" dirty="0" smtClean="0"/>
              <a:t>Social habits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1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Purpose : focus on one concept</a:t>
            </a:r>
          </a:p>
          <a:p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 smtClean="0">
              <a:solidFill>
                <a:srgbClr val="0070C0"/>
              </a:solidFill>
            </a:endParaRPr>
          </a:p>
          <a:p>
            <a:r>
              <a:rPr lang="en-US" altLang="zh-TW" dirty="0" smtClean="0">
                <a:solidFill>
                  <a:srgbClr val="0070C0"/>
                </a:solidFill>
              </a:rPr>
              <a:t>Purpose : calculate the entropy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400" dirty="0" smtClean="0">
                <a:latin typeface="+mj-lt"/>
              </a:rPr>
              <a:t>Similar topics</a:t>
            </a:r>
            <a:endParaRPr lang="zh-TW" altLang="en-US" sz="44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204863"/>
            <a:ext cx="7422296" cy="87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149080"/>
            <a:ext cx="7244498" cy="157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dirty="0" smtClean="0"/>
              <a:t>Authors like to cite the paper written by him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3609" y="124418"/>
            <a:ext cx="9036496" cy="3960440"/>
            <a:chOff x="48816" y="2086926"/>
            <a:chExt cx="9036496" cy="3960440"/>
          </a:xfrm>
        </p:grpSpPr>
        <p:sp>
          <p:nvSpPr>
            <p:cNvPr id="6" name="矩形 5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49633" y="4248635"/>
            <a:ext cx="1359768" cy="2579459"/>
            <a:chOff x="249633" y="4248635"/>
            <a:chExt cx="1359768" cy="2579459"/>
          </a:xfrm>
        </p:grpSpPr>
        <p:sp>
          <p:nvSpPr>
            <p:cNvPr id="18" name="矩形 17"/>
            <p:cNvSpPr/>
            <p:nvPr/>
          </p:nvSpPr>
          <p:spPr>
            <a:xfrm>
              <a:off x="249633" y="4653136"/>
              <a:ext cx="1359768" cy="21749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</a:t>
              </a: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18005" y="4248635"/>
              <a:ext cx="72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query</a:t>
              </a: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2411760" y="4433301"/>
            <a:ext cx="5670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authors</a:t>
            </a:r>
            <a:r>
              <a:rPr lang="en-US" altLang="zh-TW" dirty="0" smtClean="0"/>
              <a:t>(q,D1) = </a:t>
            </a:r>
            <a:r>
              <a:rPr lang="en-US" altLang="zh-TW" dirty="0" err="1" smtClean="0"/>
              <a:t>score</a:t>
            </a:r>
            <a:r>
              <a:rPr lang="en-US" altLang="zh-TW" baseline="-25000" dirty="0" err="1"/>
              <a:t>terms</a:t>
            </a:r>
            <a:r>
              <a:rPr lang="en-US" altLang="zh-TW" dirty="0" smtClean="0"/>
              <a:t>(authors(q),authors(D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= </a:t>
            </a:r>
            <a:r>
              <a:rPr lang="en-US" altLang="zh-TW" dirty="0" err="1" smtClean="0"/>
              <a:t>tf</a:t>
            </a:r>
            <a:r>
              <a:rPr lang="en-US" altLang="zh-TW" dirty="0" smtClean="0"/>
              <a:t>(a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)*</a:t>
            </a:r>
            <a:r>
              <a:rPr lang="en-US" altLang="zh-TW" dirty="0" err="1" smtClean="0"/>
              <a:t>idf</a:t>
            </a:r>
            <a:r>
              <a:rPr lang="en-US" altLang="zh-TW" dirty="0" smtClean="0"/>
              <a:t>(a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)+</a:t>
            </a:r>
            <a:r>
              <a:rPr lang="en-US" altLang="zh-TW" dirty="0" err="1" smtClean="0"/>
              <a:t>tf</a:t>
            </a:r>
            <a:r>
              <a:rPr lang="en-US" altLang="zh-TW" dirty="0" smtClean="0"/>
              <a:t>(a</a:t>
            </a:r>
            <a:r>
              <a:rPr lang="en-US" altLang="zh-TW" baseline="-25000" dirty="0"/>
              <a:t>2</a:t>
            </a:r>
            <a:r>
              <a:rPr lang="en-US" altLang="zh-TW" dirty="0"/>
              <a:t>)+</a:t>
            </a:r>
            <a:r>
              <a:rPr lang="en-US" altLang="zh-TW" dirty="0" err="1" smtClean="0"/>
              <a:t>idf</a:t>
            </a:r>
            <a:r>
              <a:rPr lang="en-US" altLang="zh-TW" dirty="0" smtClean="0"/>
              <a:t>(a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= 1*(1+log(5/(3+1))) + 1*(1+log(5/(2+1)))</a:t>
            </a:r>
            <a:endParaRPr lang="zh-TW" alt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61" y="5571928"/>
            <a:ext cx="6114904" cy="3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139136" cy="604664"/>
          </a:xfrm>
        </p:spPr>
        <p:txBody>
          <a:bodyPr/>
          <a:lstStyle/>
          <a:p>
            <a:r>
              <a:rPr lang="en-US" altLang="zh-TW" dirty="0" smtClean="0"/>
              <a:t>If author cited the document previously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33609" y="124418"/>
            <a:ext cx="9036496" cy="3960440"/>
            <a:chOff x="48816" y="2086926"/>
            <a:chExt cx="9036496" cy="3960440"/>
          </a:xfrm>
        </p:grpSpPr>
        <p:sp>
          <p:nvSpPr>
            <p:cNvPr id="7" name="矩形 6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Year:2007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dirty="0">
                  <a:solidFill>
                    <a:srgbClr val="FF0000"/>
                  </a:solidFill>
                </a:rPr>
                <a:t>: 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</a:rPr>
                <a:t> 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: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 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3</a:t>
              </a:r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Year:1988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2 </a:t>
              </a:r>
              <a:r>
                <a:rPr lang="en-US" altLang="zh-TW" dirty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Year:2003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Author: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baseline="-25000" dirty="0">
                  <a:solidFill>
                    <a:srgbClr val="FF0000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Year:2002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4086890" y="4424174"/>
            <a:ext cx="4968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 smtClean="0"/>
              <a:t>score</a:t>
            </a:r>
            <a:r>
              <a:rPr lang="en-US" altLang="zh-TW" sz="1600" baseline="-25000" dirty="0" err="1" smtClean="0"/>
              <a:t>author</a:t>
            </a:r>
            <a:r>
              <a:rPr lang="en-US" altLang="zh-TW" sz="1600" baseline="-25000" dirty="0" smtClean="0"/>
              <a:t>-cited-article</a:t>
            </a:r>
            <a:r>
              <a:rPr lang="en-US" altLang="zh-TW" sz="1600" dirty="0" smtClean="0"/>
              <a:t>(q,D</a:t>
            </a:r>
            <a:r>
              <a:rPr lang="en-US" altLang="zh-TW" sz="1600" baseline="-25000" dirty="0"/>
              <a:t>1</a:t>
            </a:r>
            <a:r>
              <a:rPr lang="en-US" altLang="zh-TW" sz="1600" dirty="0" smtClean="0"/>
              <a:t>) = </a:t>
            </a:r>
            <a:r>
              <a:rPr lang="en-US" altLang="zh-TW" sz="1600" dirty="0" err="1" smtClean="0"/>
              <a:t>score</a:t>
            </a:r>
            <a:r>
              <a:rPr lang="en-US" altLang="zh-TW" sz="1600" baseline="-25000" dirty="0" err="1"/>
              <a:t>terms</a:t>
            </a:r>
            <a:r>
              <a:rPr lang="en-US" altLang="zh-TW" sz="1600" dirty="0"/>
              <a:t>(</a:t>
            </a:r>
            <a:r>
              <a:rPr lang="en-US" altLang="zh-TW" sz="1600" dirty="0" smtClean="0"/>
              <a:t>authors(q) ,</a:t>
            </a:r>
            <a:r>
              <a:rPr lang="en-US" altLang="zh-TW" sz="1600" dirty="0" err="1" smtClean="0"/>
              <a:t>concat</a:t>
            </a:r>
            <a:r>
              <a:rPr lang="en-US" altLang="zh-TW" sz="1600" dirty="0" smtClean="0"/>
              <a:t>(authors(D</a:t>
            </a:r>
            <a:r>
              <a:rPr lang="en-US" altLang="zh-TW" sz="1600" baseline="-25000" dirty="0"/>
              <a:t>2</a:t>
            </a:r>
            <a:r>
              <a:rPr lang="en-US" altLang="zh-TW" sz="1600" dirty="0" smtClean="0"/>
              <a:t>),authors(D</a:t>
            </a:r>
            <a:r>
              <a:rPr lang="en-US" altLang="zh-TW" sz="1600" baseline="-25000" dirty="0"/>
              <a:t>3</a:t>
            </a:r>
            <a:r>
              <a:rPr lang="en-US" altLang="zh-TW" sz="1600" dirty="0" smtClean="0"/>
              <a:t>),authors(D</a:t>
            </a:r>
            <a:r>
              <a:rPr lang="en-US" altLang="zh-TW" sz="1600" baseline="-25000" dirty="0"/>
              <a:t>5</a:t>
            </a:r>
            <a:r>
              <a:rPr lang="en-US" altLang="zh-TW" sz="1600" dirty="0" smtClean="0"/>
              <a:t>)))</a:t>
            </a:r>
          </a:p>
          <a:p>
            <a:r>
              <a:rPr lang="en-US" altLang="zh-TW" sz="1600" dirty="0" smtClean="0"/>
              <a:t>= 2*1+log(5/(2+1))+1*(1+log(5/(1+1)))</a:t>
            </a:r>
            <a:endParaRPr lang="zh-TW" altLang="en-US" sz="16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69922" y="4424174"/>
            <a:ext cx="2137829" cy="1865080"/>
            <a:chOff x="269922" y="4424174"/>
            <a:chExt cx="2137829" cy="1865080"/>
          </a:xfrm>
        </p:grpSpPr>
        <p:sp>
          <p:nvSpPr>
            <p:cNvPr id="20" name="文字方塊 19"/>
            <p:cNvSpPr txBox="1"/>
            <p:nvPr/>
          </p:nvSpPr>
          <p:spPr>
            <a:xfrm>
              <a:off x="269922" y="4424174"/>
              <a:ext cx="1969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</a:t>
              </a:r>
              <a:r>
                <a:rPr lang="en-US" altLang="zh-TW" dirty="0" smtClean="0"/>
                <a:t>ite(D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69922" y="4811926"/>
              <a:ext cx="2137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9922" y="5181258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9922" y="5550590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69922" y="5919922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602977" y="4084858"/>
            <a:ext cx="1359768" cy="2579459"/>
            <a:chOff x="249633" y="4248635"/>
            <a:chExt cx="1359768" cy="2579459"/>
          </a:xfrm>
        </p:grpSpPr>
        <p:sp>
          <p:nvSpPr>
            <p:cNvPr id="26" name="矩形 25"/>
            <p:cNvSpPr/>
            <p:nvPr/>
          </p:nvSpPr>
          <p:spPr>
            <a:xfrm>
              <a:off x="249633" y="4653136"/>
              <a:ext cx="1359768" cy="21749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rgbClr val="FF0000"/>
                  </a:solidFill>
                </a:rPr>
                <a:t>Author: 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  a</a:t>
              </a:r>
              <a:r>
                <a:rPr lang="en-US" altLang="zh-TW" sz="1600" baseline="-25000" dirty="0" smtClean="0">
                  <a:solidFill>
                    <a:srgbClr val="FF0000"/>
                  </a:solidFill>
                </a:rPr>
                <a:t>2</a:t>
              </a: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  <a:p>
              <a:endParaRPr lang="en-US" altLang="zh-TW" sz="1600" baseline="-25000" dirty="0" smtClean="0">
                <a:solidFill>
                  <a:srgbClr val="FF0000"/>
                </a:solidFill>
              </a:endParaRPr>
            </a:p>
            <a:p>
              <a:endParaRPr lang="en-US" altLang="zh-TW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8005" y="4248635"/>
              <a:ext cx="72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query</a:t>
              </a: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3" y="5809296"/>
            <a:ext cx="6208819" cy="47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 dirty="0"/>
          </a:p>
        </p:txBody>
      </p:sp>
      <p:cxnSp>
        <p:nvCxnSpPr>
          <p:cNvPr id="10" name="直線單箭頭接點 9"/>
          <p:cNvCxnSpPr>
            <a:stCxn id="8" idx="2"/>
            <a:endCxn id="7" idx="6"/>
          </p:cNvCxnSpPr>
          <p:nvPr/>
        </p:nvCxnSpPr>
        <p:spPr>
          <a:xfrm flipH="1">
            <a:off x="4842030" y="2888940"/>
            <a:ext cx="6660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/>
          <p:cNvGrpSpPr/>
          <p:nvPr/>
        </p:nvGrpSpPr>
        <p:grpSpPr>
          <a:xfrm>
            <a:off x="611560" y="1223174"/>
            <a:ext cx="6509317" cy="2421850"/>
            <a:chOff x="611560" y="1223174"/>
            <a:chExt cx="6509317" cy="2421850"/>
          </a:xfrm>
        </p:grpSpPr>
        <p:sp>
          <p:nvSpPr>
            <p:cNvPr id="5" name="矩形 4"/>
            <p:cNvSpPr/>
            <p:nvPr/>
          </p:nvSpPr>
          <p:spPr>
            <a:xfrm>
              <a:off x="611560" y="1223174"/>
              <a:ext cx="36724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/>
                <a:t>score</a:t>
              </a:r>
              <a:r>
                <a:rPr lang="en-US" altLang="zh-TW" sz="2800" baseline="-25000" dirty="0" err="1"/>
                <a:t>author</a:t>
              </a:r>
              <a:r>
                <a:rPr lang="en-US" altLang="zh-TW" sz="2800" baseline="-25000" dirty="0"/>
                <a:t>-cited-article</a:t>
              </a:r>
              <a:r>
                <a:rPr lang="en-US" altLang="zh-TW" sz="2800" dirty="0"/>
                <a:t>(q,D</a:t>
              </a:r>
              <a:r>
                <a:rPr lang="en-US" altLang="zh-TW" sz="2800" baseline="-25000" dirty="0"/>
                <a:t>1</a:t>
              </a:r>
              <a:r>
                <a:rPr lang="en-US" altLang="zh-TW" sz="2800" dirty="0" smtClean="0"/>
                <a:t>)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zh-TW" sz="2800" dirty="0" smtClean="0"/>
                <a:t>Don’t care </a:t>
              </a:r>
              <a:r>
                <a:rPr lang="en-US" altLang="zh-TW" sz="2800" dirty="0"/>
                <a:t>D</a:t>
              </a:r>
              <a:r>
                <a:rPr lang="en-US" altLang="zh-TW" sz="2800" baseline="-25000" dirty="0"/>
                <a:t>1</a:t>
              </a:r>
              <a:r>
                <a:rPr lang="en-US" altLang="zh-TW" sz="2800" dirty="0"/>
                <a:t> author </a:t>
              </a:r>
              <a:endParaRPr lang="zh-TW" altLang="en-US" sz="2800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1331640" y="2420888"/>
              <a:ext cx="111612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q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725906" y="2420888"/>
              <a:ext cx="111612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5508104" y="2420888"/>
              <a:ext cx="111612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D’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932040" y="2564904"/>
              <a:ext cx="525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</a:t>
              </a:r>
              <a:endParaRPr lang="zh-TW" altLang="en-US" dirty="0"/>
            </a:p>
          </p:txBody>
        </p:sp>
        <p:cxnSp>
          <p:nvCxnSpPr>
            <p:cNvPr id="18" name="直線單箭頭接點 17"/>
            <p:cNvCxnSpPr>
              <a:endCxn id="8" idx="4"/>
            </p:cNvCxnSpPr>
            <p:nvPr/>
          </p:nvCxnSpPr>
          <p:spPr>
            <a:xfrm flipV="1">
              <a:off x="6066166" y="335699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>
              <a:off x="1889702" y="3645024"/>
              <a:ext cx="41764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endCxn id="6" idx="4"/>
            </p:cNvCxnSpPr>
            <p:nvPr/>
          </p:nvCxnSpPr>
          <p:spPr>
            <a:xfrm flipV="1">
              <a:off x="1889702" y="3356992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5194644" y="2071791"/>
              <a:ext cx="1926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)={D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,D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,D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061792" y="2051556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  <a:endParaRPr lang="zh-TW" altLang="en-US" baseline="-25000" dirty="0"/>
            </a:p>
          </p:txBody>
        </p:sp>
      </p:grpSp>
      <p:sp>
        <p:nvSpPr>
          <p:cNvPr id="25" name="矩形 24"/>
          <p:cNvSpPr/>
          <p:nvPr/>
        </p:nvSpPr>
        <p:spPr>
          <a:xfrm>
            <a:off x="611560" y="3933056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err="1" smtClean="0"/>
              <a:t>score</a:t>
            </a:r>
            <a:r>
              <a:rPr lang="en-US" altLang="zh-TW" sz="2800" baseline="-25000" dirty="0" err="1" smtClean="0"/>
              <a:t>author</a:t>
            </a:r>
            <a:r>
              <a:rPr lang="en-US" altLang="zh-TW" sz="2800" baseline="-25000" dirty="0" smtClean="0"/>
              <a:t>-cited-author</a:t>
            </a:r>
            <a:r>
              <a:rPr lang="en-US" altLang="zh-TW" sz="2800" dirty="0" smtClean="0"/>
              <a:t>(q,D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zh-TW" sz="2800" dirty="0" smtClean="0"/>
              <a:t>Care </a:t>
            </a:r>
            <a:r>
              <a:rPr lang="en-US" altLang="zh-TW" sz="2800" dirty="0"/>
              <a:t>D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author </a:t>
            </a:r>
            <a:endParaRPr lang="zh-TW" altLang="en-US" sz="2800" dirty="0"/>
          </a:p>
        </p:txBody>
      </p:sp>
      <p:sp>
        <p:nvSpPr>
          <p:cNvPr id="26" name="橢圓 25"/>
          <p:cNvSpPr/>
          <p:nvPr/>
        </p:nvSpPr>
        <p:spPr>
          <a:xfrm>
            <a:off x="1331639" y="5168517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3725905" y="5168517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6648363" y="5168517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508104" y="5267237"/>
            <a:ext cx="5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cite</a:t>
            </a:r>
            <a:endParaRPr lang="zh-TW" altLang="en-US" dirty="0"/>
          </a:p>
        </p:txBody>
      </p:sp>
      <p:cxnSp>
        <p:nvCxnSpPr>
          <p:cNvPr id="30" name="直線接點 29"/>
          <p:cNvCxnSpPr/>
          <p:nvPr/>
        </p:nvCxnSpPr>
        <p:spPr>
          <a:xfrm flipH="1">
            <a:off x="1889701" y="6392653"/>
            <a:ext cx="531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5611559" y="4767427"/>
            <a:ext cx="323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cite(D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),cite(D</a:t>
            </a:r>
            <a:r>
              <a:rPr lang="en-US" altLang="zh-TW" baseline="-25000" dirty="0"/>
              <a:t>2</a:t>
            </a:r>
            <a:r>
              <a:rPr lang="en-US" altLang="zh-TW" dirty="0"/>
              <a:t>),</a:t>
            </a:r>
            <a:r>
              <a:rPr lang="en-US" altLang="zh-TW" dirty="0" smtClean="0"/>
              <a:t>cite(D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),</a:t>
            </a:r>
            <a:r>
              <a:rPr lang="en-US" altLang="zh-TW" dirty="0"/>
              <a:t>cite(D</a:t>
            </a:r>
            <a:r>
              <a:rPr lang="en-US" altLang="zh-TW" baseline="-25000" dirty="0"/>
              <a:t>4</a:t>
            </a:r>
            <a:r>
              <a:rPr lang="en-US" altLang="zh-TW" dirty="0"/>
              <a:t>)</a:t>
            </a:r>
            <a:endParaRPr lang="zh-TW" altLang="en-US" baseline="-25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739005" y="4767427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D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  <a:p>
            <a:endParaRPr lang="zh-TW" altLang="en-US" baseline="-25000" dirty="0"/>
          </a:p>
          <a:p>
            <a:endParaRPr lang="zh-TW" altLang="en-US" baseline="-25000" dirty="0"/>
          </a:p>
        </p:txBody>
      </p:sp>
      <p:cxnSp>
        <p:nvCxnSpPr>
          <p:cNvPr id="33" name="直線單箭頭接點 32"/>
          <p:cNvCxnSpPr/>
          <p:nvPr/>
        </p:nvCxnSpPr>
        <p:spPr>
          <a:xfrm flipV="1">
            <a:off x="7206425" y="610326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1889702" y="6104621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28" idx="2"/>
          </p:cNvCxnSpPr>
          <p:nvPr/>
        </p:nvCxnSpPr>
        <p:spPr>
          <a:xfrm flipH="1">
            <a:off x="4808529" y="5636569"/>
            <a:ext cx="1839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0" y="5168516"/>
            <a:ext cx="7553777" cy="10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9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611560" y="1223174"/>
            <a:ext cx="6729024" cy="2421850"/>
            <a:chOff x="611560" y="1223174"/>
            <a:chExt cx="6729024" cy="2421850"/>
          </a:xfrm>
        </p:grpSpPr>
        <p:grpSp>
          <p:nvGrpSpPr>
            <p:cNvPr id="5" name="群組 4"/>
            <p:cNvGrpSpPr/>
            <p:nvPr/>
          </p:nvGrpSpPr>
          <p:grpSpPr>
            <a:xfrm>
              <a:off x="611560" y="1223174"/>
              <a:ext cx="6729024" cy="2421850"/>
              <a:chOff x="611560" y="1223174"/>
              <a:chExt cx="6729024" cy="242185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11560" y="1223174"/>
                <a:ext cx="367240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err="1" smtClean="0"/>
                  <a:t>score</a:t>
                </a:r>
                <a:r>
                  <a:rPr lang="en-US" altLang="zh-TW" sz="2800" baseline="-25000" dirty="0" err="1" smtClean="0"/>
                  <a:t>author</a:t>
                </a:r>
                <a:r>
                  <a:rPr lang="en-US" altLang="zh-TW" sz="2800" baseline="-25000" dirty="0" smtClean="0"/>
                  <a:t>-cited-venue</a:t>
                </a:r>
                <a:r>
                  <a:rPr lang="en-US" altLang="zh-TW" sz="2800" dirty="0" smtClean="0"/>
                  <a:t>(q,D</a:t>
                </a:r>
                <a:r>
                  <a:rPr lang="en-US" altLang="zh-TW" sz="2800" baseline="-25000" dirty="0" smtClean="0"/>
                  <a:t>1</a:t>
                </a:r>
                <a:r>
                  <a:rPr lang="en-US" altLang="zh-TW" sz="2800" dirty="0" smtClean="0"/>
                  <a:t>)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zh-TW" sz="2800" dirty="0"/>
                  <a:t>f</a:t>
                </a:r>
                <a:r>
                  <a:rPr lang="en-US" altLang="zh-TW" sz="2800" dirty="0" smtClean="0"/>
                  <a:t>ix D</a:t>
                </a:r>
                <a:r>
                  <a:rPr lang="en-US" altLang="zh-TW" sz="2800" baseline="-25000" dirty="0" smtClean="0"/>
                  <a:t>1</a:t>
                </a:r>
                <a:r>
                  <a:rPr lang="en-US" altLang="zh-TW" sz="2800" dirty="0" smtClean="0"/>
                  <a:t> venue</a:t>
                </a:r>
                <a:endParaRPr lang="zh-TW" altLang="en-US" sz="2800" dirty="0"/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1331640" y="2420888"/>
                <a:ext cx="1116124" cy="9361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q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3725906" y="2420888"/>
                <a:ext cx="1116124" cy="9361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D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5508104" y="2420888"/>
                <a:ext cx="1116124" cy="9361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D’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4932040" y="2564904"/>
                <a:ext cx="525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cite</a:t>
                </a:r>
                <a:endParaRPr lang="zh-TW" altLang="en-US" dirty="0"/>
              </a:p>
            </p:txBody>
          </p:sp>
          <p:cxnSp>
            <p:nvCxnSpPr>
              <p:cNvPr id="11" name="直線單箭頭接點 10"/>
              <p:cNvCxnSpPr>
                <a:endCxn id="9" idx="4"/>
              </p:cNvCxnSpPr>
              <p:nvPr/>
            </p:nvCxnSpPr>
            <p:spPr>
              <a:xfrm flipV="1">
                <a:off x="6066166" y="3356992"/>
                <a:ext cx="0" cy="288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H="1">
                <a:off x="1889702" y="3645024"/>
                <a:ext cx="41764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>
                <a:endCxn id="7" idx="4"/>
              </p:cNvCxnSpPr>
              <p:nvPr/>
            </p:nvCxnSpPr>
            <p:spPr>
              <a:xfrm flipV="1">
                <a:off x="1889702" y="3356992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字方塊 13"/>
              <p:cNvSpPr txBox="1"/>
              <p:nvPr/>
            </p:nvSpPr>
            <p:spPr>
              <a:xfrm>
                <a:off x="4932040" y="2051556"/>
                <a:ext cx="2408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cite(D</a:t>
                </a:r>
                <a:r>
                  <a:rPr lang="en-US" altLang="zh-TW" baseline="-25000" dirty="0"/>
                  <a:t>1</a:t>
                </a:r>
                <a:r>
                  <a:rPr lang="en-US" altLang="zh-TW" dirty="0" smtClean="0"/>
                  <a:t>),cite(D</a:t>
                </a:r>
                <a:r>
                  <a:rPr lang="en-US" altLang="zh-TW" baseline="-25000" dirty="0"/>
                  <a:t>2</a:t>
                </a:r>
                <a:r>
                  <a:rPr lang="en-US" altLang="zh-TW" dirty="0" smtClean="0"/>
                  <a:t>),cite(D</a:t>
                </a:r>
                <a:r>
                  <a:rPr lang="en-US" altLang="zh-TW" baseline="-25000" dirty="0"/>
                  <a:t>3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3859813" y="2034370"/>
                <a:ext cx="84830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/>
                  <a:t>D</a:t>
                </a:r>
                <a:r>
                  <a:rPr lang="en-US" altLang="zh-TW" baseline="-25000" dirty="0" smtClean="0"/>
                  <a:t>2</a:t>
                </a:r>
                <a:r>
                  <a:rPr lang="en-US" altLang="zh-TW" dirty="0" smtClean="0"/>
                  <a:t>D</a:t>
                </a:r>
                <a:r>
                  <a:rPr lang="en-US" altLang="zh-TW" baseline="-25000" dirty="0"/>
                  <a:t>3</a:t>
                </a:r>
                <a:endParaRPr lang="zh-TW" altLang="en-US" baseline="-25000" dirty="0"/>
              </a:p>
              <a:p>
                <a:endParaRPr lang="zh-TW" altLang="en-US" baseline="-25000" dirty="0"/>
              </a:p>
            </p:txBody>
          </p:sp>
        </p:grpSp>
        <p:cxnSp>
          <p:nvCxnSpPr>
            <p:cNvPr id="16" name="直線單箭頭接點 15"/>
            <p:cNvCxnSpPr/>
            <p:nvPr/>
          </p:nvCxnSpPr>
          <p:spPr>
            <a:xfrm flipH="1">
              <a:off x="4842030" y="2888940"/>
              <a:ext cx="6660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0" y="4231892"/>
            <a:ext cx="8234464" cy="86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2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Social Habits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authors</a:t>
            </a:r>
            <a:r>
              <a:rPr lang="en-US" altLang="zh-TW" baseline="-25000" dirty="0" smtClean="0"/>
              <a:t>-coauthored</a:t>
            </a:r>
            <a:r>
              <a:rPr lang="en-US" altLang="zh-TW" dirty="0" smtClean="0"/>
              <a:t>(q,D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881590" y="2780928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3275856" y="2780928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6198314" y="2780928"/>
            <a:ext cx="11161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D’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58055" y="2879648"/>
            <a:ext cx="5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cite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1439652" y="4005064"/>
            <a:ext cx="53167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161510" y="2379838"/>
            <a:ext cx="323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cite(D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),cite(D</a:t>
            </a:r>
            <a:r>
              <a:rPr lang="en-US" altLang="zh-TW" baseline="-25000" dirty="0"/>
              <a:t>2</a:t>
            </a:r>
            <a:r>
              <a:rPr lang="en-US" altLang="zh-TW" dirty="0"/>
              <a:t>),</a:t>
            </a:r>
            <a:r>
              <a:rPr lang="en-US" altLang="zh-TW" dirty="0" smtClean="0"/>
              <a:t>cite(D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),</a:t>
            </a:r>
            <a:r>
              <a:rPr lang="en-US" altLang="zh-TW" dirty="0"/>
              <a:t>cite(D</a:t>
            </a:r>
            <a:r>
              <a:rPr lang="en-US" altLang="zh-TW" baseline="-25000" dirty="0"/>
              <a:t>4</a:t>
            </a:r>
            <a:r>
              <a:rPr lang="en-US" altLang="zh-TW" dirty="0"/>
              <a:t>)</a:t>
            </a:r>
            <a:endParaRPr lang="zh-TW" altLang="en-US" baseline="-25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288956" y="2379838"/>
            <a:ext cx="10695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D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D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D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  <a:p>
            <a:endParaRPr lang="zh-TW" altLang="en-US" baseline="-25000" dirty="0"/>
          </a:p>
          <a:p>
            <a:endParaRPr lang="zh-TW" altLang="en-US" baseline="-25000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6756376" y="371567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1439653" y="37170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7" idx="2"/>
          </p:cNvCxnSpPr>
          <p:nvPr/>
        </p:nvCxnSpPr>
        <p:spPr>
          <a:xfrm flipH="1">
            <a:off x="4358480" y="3248980"/>
            <a:ext cx="1839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057176" y="4146413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{a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,a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451441" y="415458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{a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,a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941168"/>
            <a:ext cx="7981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0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Weighted sum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Combined all features by weighted sum</a:t>
            </a:r>
          </a:p>
          <a:p>
            <a:endParaRPr lang="en-US" altLang="zh-TW" dirty="0"/>
          </a:p>
          <a:p>
            <a:r>
              <a:rPr lang="en-US" altLang="zh-TW" dirty="0" smtClean="0"/>
              <a:t>Compress scale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0202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862752" y="3439298"/>
            <a:ext cx="3662355" cy="1566456"/>
            <a:chOff x="994248" y="3717032"/>
            <a:chExt cx="2867025" cy="1003548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48" y="3717032"/>
              <a:ext cx="28670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48" y="4149080"/>
              <a:ext cx="2133600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7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Precision</a:t>
            </a:r>
          </a:p>
          <a:p>
            <a:endParaRPr lang="en-US" altLang="zh-TW" dirty="0"/>
          </a:p>
          <a:p>
            <a:r>
              <a:rPr lang="en-US" altLang="zh-TW" dirty="0" smtClean="0"/>
              <a:t>Average precision</a:t>
            </a:r>
          </a:p>
          <a:p>
            <a:endParaRPr lang="en-US" altLang="zh-TW" dirty="0"/>
          </a:p>
          <a:p>
            <a:r>
              <a:rPr lang="en-US" altLang="zh-TW" dirty="0" smtClean="0"/>
              <a:t>Mean average precision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5" y="2204864"/>
            <a:ext cx="2859002" cy="67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2" y="3288322"/>
            <a:ext cx="4640193" cy="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653135"/>
            <a:ext cx="5149517" cy="83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Precision / Recall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zh-TW" sz="2000" dirty="0"/>
              <a:t>Precision = Relevant Documents Retrieved / </a:t>
            </a:r>
            <a:r>
              <a:rPr lang="en-US" altLang="zh-TW" sz="2000" dirty="0">
                <a:solidFill>
                  <a:srgbClr val="FF0000"/>
                </a:solidFill>
              </a:rPr>
              <a:t>Total Retrieved Documents</a:t>
            </a:r>
          </a:p>
          <a:p>
            <a:pPr fontAlgn="base"/>
            <a:r>
              <a:rPr lang="en-US" altLang="zh-TW" sz="2000" dirty="0"/>
              <a:t>Recall = Relevant </a:t>
            </a:r>
            <a:r>
              <a:rPr lang="en-US" altLang="zh-TW" sz="2000" dirty="0" smtClean="0"/>
              <a:t>Documents </a:t>
            </a:r>
            <a:r>
              <a:rPr lang="en-US" altLang="zh-TW" sz="2000" dirty="0"/>
              <a:t>Retrieved /</a:t>
            </a:r>
            <a:r>
              <a:rPr lang="en-US" altLang="zh-TW" sz="2000" dirty="0">
                <a:solidFill>
                  <a:srgbClr val="0070C0"/>
                </a:solidFill>
              </a:rPr>
              <a:t> Total Relevant </a:t>
            </a:r>
            <a:r>
              <a:rPr lang="en-US" altLang="zh-TW" sz="2000" dirty="0" smtClean="0">
                <a:solidFill>
                  <a:srgbClr val="0070C0"/>
                </a:solidFill>
              </a:rPr>
              <a:t>Documents</a:t>
            </a:r>
          </a:p>
          <a:p>
            <a:pPr fontAlgn="base"/>
            <a:endParaRPr lang="en-US" altLang="zh-TW" sz="2000" dirty="0" smtClean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en-US" altLang="zh-TW" sz="2000" dirty="0" smtClean="0"/>
              <a:t>Example :  </a:t>
            </a:r>
          </a:p>
          <a:p>
            <a:pPr fontAlgn="base"/>
            <a:r>
              <a:rPr lang="en-US" altLang="zh-TW" sz="2000" dirty="0" smtClean="0"/>
              <a:t>Dataset : 10000 data</a:t>
            </a:r>
          </a:p>
          <a:p>
            <a:pPr lvl="1" fontAlgn="base"/>
            <a:r>
              <a:rPr lang="en-US" altLang="zh-TW" sz="1600" dirty="0" smtClean="0"/>
              <a:t>500 data related </a:t>
            </a:r>
            <a:r>
              <a:rPr lang="en-US" altLang="zh-TW" sz="1600" dirty="0"/>
              <a:t>to dining food</a:t>
            </a:r>
          </a:p>
          <a:p>
            <a:pPr lvl="1" fontAlgn="base"/>
            <a:r>
              <a:rPr lang="en-US" altLang="zh-TW" sz="1600" dirty="0" smtClean="0"/>
              <a:t>User gives a </a:t>
            </a:r>
            <a:r>
              <a:rPr lang="en-US" altLang="zh-TW" sz="1600" dirty="0"/>
              <a:t>query “dining </a:t>
            </a:r>
            <a:r>
              <a:rPr lang="en-US" altLang="zh-TW" sz="1600" dirty="0" smtClean="0"/>
              <a:t>food ”, system retrieves 4000 data, 400 data related to dining food</a:t>
            </a:r>
          </a:p>
          <a:p>
            <a:pPr fontAlgn="base"/>
            <a:r>
              <a:rPr lang="en-US" altLang="zh-TW" sz="2400" dirty="0" smtClean="0"/>
              <a:t>Precision = 400/4000</a:t>
            </a:r>
          </a:p>
          <a:p>
            <a:pPr fontAlgn="base"/>
            <a:r>
              <a:rPr lang="en-US" altLang="zh-TW" sz="2400" dirty="0" smtClean="0"/>
              <a:t>Recall = 400/500</a:t>
            </a:r>
          </a:p>
          <a:p>
            <a:pPr fontAlgn="base"/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4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9" y="1628942"/>
            <a:ext cx="621665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9" y="918492"/>
            <a:ext cx="2859002" cy="67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2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en-US" altLang="zh-TW" dirty="0"/>
          </a:p>
          <a:p>
            <a:pPr lvl="1"/>
            <a:r>
              <a:rPr lang="en-US" altLang="zh-TW" dirty="0" smtClean="0"/>
              <a:t>Researcher</a:t>
            </a:r>
          </a:p>
          <a:p>
            <a:pPr lvl="1"/>
            <a:r>
              <a:rPr lang="en-US" altLang="zh-TW" dirty="0" smtClean="0"/>
              <a:t>Project idea</a:t>
            </a:r>
          </a:p>
          <a:p>
            <a:pPr lvl="1"/>
            <a:r>
              <a:rPr lang="en-US" altLang="zh-TW" dirty="0" smtClean="0"/>
              <a:t>hard to determine prior research has been done and what prior research is more relevant</a:t>
            </a:r>
          </a:p>
          <a:p>
            <a:pPr lvl="1"/>
            <a:r>
              <a:rPr lang="en-US" altLang="zh-TW" dirty="0" smtClean="0"/>
              <a:t>The result from search engine is not good enough</a:t>
            </a:r>
          </a:p>
          <a:p>
            <a:r>
              <a:rPr lang="en-US" altLang="zh-TW" dirty="0" smtClean="0"/>
              <a:t>Solution</a:t>
            </a:r>
          </a:p>
          <a:p>
            <a:pPr lvl="1"/>
            <a:r>
              <a:rPr lang="en-US" altLang="zh-TW" dirty="0" smtClean="0"/>
              <a:t>Add more features in retrieval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0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47912"/>
            <a:ext cx="83058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640193" cy="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3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149517" cy="83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55576" y="1628800"/>
            <a:ext cx="11521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0" name="直線單箭頭接點 9"/>
          <p:cNvCxnSpPr>
            <a:stCxn id="6" idx="3"/>
          </p:cNvCxnSpPr>
          <p:nvPr/>
        </p:nvCxnSpPr>
        <p:spPr>
          <a:xfrm>
            <a:off x="1907704" y="24928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2699792" y="2060848"/>
            <a:ext cx="129614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System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995936" y="24928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72000" y="1628800"/>
            <a:ext cx="122413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Retrieval documents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5"/>
          <p:cNvCxnSpPr>
            <a:stCxn id="14" idx="3"/>
          </p:cNvCxnSpPr>
          <p:nvPr/>
        </p:nvCxnSpPr>
        <p:spPr>
          <a:xfrm>
            <a:off x="5796136" y="24928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588224" y="2308230"/>
            <a:ext cx="184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Average precision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55576" y="4054133"/>
            <a:ext cx="115212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Q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16</a:t>
            </a:r>
            <a:endParaRPr lang="zh-TW" altLang="en-US" baseline="-25000" dirty="0">
              <a:solidFill>
                <a:schemeClr val="tx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210453" y="3307974"/>
            <a:ext cx="2295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.</a:t>
            </a: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907704" y="488222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/>
          <p:cNvSpPr/>
          <p:nvPr/>
        </p:nvSpPr>
        <p:spPr>
          <a:xfrm>
            <a:off x="2699792" y="4450177"/>
            <a:ext cx="129614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System</a:t>
            </a: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3995936" y="488222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572000" y="4018129"/>
            <a:ext cx="122413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Retrieval documents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23" idx="3"/>
          </p:cNvCxnSpPr>
          <p:nvPr/>
        </p:nvCxnSpPr>
        <p:spPr>
          <a:xfrm>
            <a:off x="5796136" y="4882225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588224" y="4697559"/>
            <a:ext cx="184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Average precision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395240" y="3274835"/>
            <a:ext cx="2295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.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79131" y="6124654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MAP = (Q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+Q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+…+Q</a:t>
            </a:r>
            <a:r>
              <a:rPr lang="en-US" altLang="zh-TW" baseline="-25000" dirty="0"/>
              <a:t>16</a:t>
            </a:r>
            <a:r>
              <a:rPr lang="en-US" altLang="zh-TW" dirty="0" smtClean="0"/>
              <a:t>) / 16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39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43165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95786"/>
            <a:ext cx="4714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0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71600" y="162880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Who Should I Cite? </a:t>
            </a:r>
          </a:p>
        </p:txBody>
      </p:sp>
      <p:sp>
        <p:nvSpPr>
          <p:cNvPr id="6" name="矩形 5"/>
          <p:cNvSpPr/>
          <p:nvPr/>
        </p:nvSpPr>
        <p:spPr>
          <a:xfrm>
            <a:off x="971600" y="1556792"/>
            <a:ext cx="201622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35696" y="2960948"/>
            <a:ext cx="1152128" cy="1404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</a:p>
          <a:p>
            <a:endParaRPr lang="en-US" altLang="zh-TW" baseline="-25000" dirty="0" smtClean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04899" y="2591616"/>
            <a:ext cx="108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4355976" y="2420888"/>
            <a:ext cx="129614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System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987824" y="288894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201482" y="1954703"/>
            <a:ext cx="940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opic</a:t>
            </a:r>
          </a:p>
          <a:p>
            <a:pPr algn="ctr"/>
            <a:r>
              <a:rPr lang="en-US" altLang="zh-TW" dirty="0" smtClean="0"/>
              <a:t>+</a:t>
            </a:r>
          </a:p>
          <a:p>
            <a:pPr algn="ctr"/>
            <a:r>
              <a:rPr lang="en-US" altLang="zh-TW" dirty="0" smtClean="0"/>
              <a:t>abstract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652120" y="2871373"/>
            <a:ext cx="12269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5754203" y="2391616"/>
            <a:ext cx="91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retrieve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879061" y="2324851"/>
            <a:ext cx="1152128" cy="1404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  <a:endParaRPr lang="en-US" altLang="zh-TW" baseline="-25000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4</a:t>
            </a:r>
          </a:p>
          <a:p>
            <a:endParaRPr lang="en-US" altLang="zh-TW" baseline="-25000" dirty="0" smtClean="0">
              <a:solidFill>
                <a:schemeClr val="tx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752240" y="1954703"/>
            <a:ext cx="14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eference list</a:t>
            </a:r>
            <a:endParaRPr lang="zh-TW" altLang="en-US" dirty="0"/>
          </a:p>
        </p:txBody>
      </p:sp>
      <p:sp>
        <p:nvSpPr>
          <p:cNvPr id="21" name="弧形 20"/>
          <p:cNvSpPr/>
          <p:nvPr/>
        </p:nvSpPr>
        <p:spPr>
          <a:xfrm rot="4276261">
            <a:off x="2665751" y="1296100"/>
            <a:ext cx="4636309" cy="4477756"/>
          </a:xfrm>
          <a:prstGeom prst="arc">
            <a:avLst>
              <a:gd name="adj1" fmla="val 17625160"/>
              <a:gd name="adj2" fmla="val 52141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004048" y="528111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02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1772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286817" y="332656"/>
            <a:ext cx="3320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</a:t>
            </a:r>
            <a:r>
              <a:rPr lang="en-US" altLang="zh-TW" sz="2400" dirty="0" smtClean="0"/>
              <a:t>core(</a:t>
            </a:r>
            <a:r>
              <a:rPr lang="en-US" altLang="zh-TW" sz="2400" dirty="0" err="1" smtClean="0"/>
              <a:t>q,d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= w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*f</a:t>
            </a:r>
            <a:r>
              <a:rPr lang="en-US" altLang="zh-TW" sz="2400" baseline="-25000" dirty="0"/>
              <a:t>1</a:t>
            </a:r>
            <a:r>
              <a:rPr lang="en-US" altLang="zh-TW" sz="2400" dirty="0" smtClean="0"/>
              <a:t>+w</a:t>
            </a:r>
            <a:r>
              <a:rPr lang="en-US" altLang="zh-TW" sz="2400" baseline="-25000" dirty="0"/>
              <a:t>2</a:t>
            </a:r>
            <a:r>
              <a:rPr lang="en-US" altLang="zh-TW" sz="2400" dirty="0" smtClean="0"/>
              <a:t>*f</a:t>
            </a:r>
            <a:r>
              <a:rPr lang="en-US" altLang="zh-TW" sz="2400" baseline="-25000" dirty="0"/>
              <a:t>2</a:t>
            </a:r>
            <a:r>
              <a:rPr lang="en-US" altLang="zh-TW" sz="2400" dirty="0" smtClean="0"/>
              <a:t>+…+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19</a:t>
            </a:r>
            <a:r>
              <a:rPr lang="en-US" altLang="zh-TW" sz="2400" dirty="0"/>
              <a:t>*f</a:t>
            </a:r>
            <a:r>
              <a:rPr lang="en-US" altLang="zh-TW" sz="2400" baseline="-25000" dirty="0"/>
              <a:t>19</a:t>
            </a:r>
            <a:endParaRPr lang="zh-TW" altLang="en-US" sz="2400" baseline="-25000" dirty="0"/>
          </a:p>
        </p:txBody>
      </p:sp>
      <p:sp>
        <p:nvSpPr>
          <p:cNvPr id="6" name="矩形 5"/>
          <p:cNvSpPr/>
          <p:nvPr/>
        </p:nvSpPr>
        <p:spPr>
          <a:xfrm>
            <a:off x="5343512" y="1761401"/>
            <a:ext cx="2085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score(</a:t>
            </a:r>
            <a:r>
              <a:rPr lang="en-US" altLang="zh-TW" dirty="0" err="1"/>
              <a:t>q,d</a:t>
            </a:r>
            <a:r>
              <a:rPr lang="en-US" altLang="zh-TW" dirty="0" smtClean="0"/>
              <a:t>) = 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*f</a:t>
            </a:r>
            <a:r>
              <a:rPr lang="en-US" altLang="zh-TW" baseline="-25000" dirty="0" smtClean="0"/>
              <a:t>1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343512" y="1340768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= 1, w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~w</a:t>
            </a:r>
            <a:r>
              <a:rPr lang="en-US" altLang="zh-TW" baseline="-25000" dirty="0"/>
              <a:t>19</a:t>
            </a:r>
            <a:r>
              <a:rPr lang="en-US" altLang="zh-TW" dirty="0" smtClean="0"/>
              <a:t>=0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5193579" y="2519309"/>
            <a:ext cx="1180655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weight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>
            <a:stCxn id="7" idx="6"/>
          </p:cNvCxnSpPr>
          <p:nvPr/>
        </p:nvCxnSpPr>
        <p:spPr>
          <a:xfrm>
            <a:off x="6374234" y="3023365"/>
            <a:ext cx="13559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730226" y="2329698"/>
            <a:ext cx="1224136" cy="1387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407769" y="2700199"/>
            <a:ext cx="1234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Retrieve </a:t>
            </a:r>
          </a:p>
          <a:p>
            <a:pPr algn="ctr"/>
            <a:r>
              <a:rPr lang="en-US" altLang="zh-TW" dirty="0" smtClean="0"/>
              <a:t>documents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730226" y="4849978"/>
            <a:ext cx="1224136" cy="13873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616326" y="4203647"/>
            <a:ext cx="1451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Development</a:t>
            </a:r>
          </a:p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16" name="弧形 15"/>
          <p:cNvSpPr/>
          <p:nvPr/>
        </p:nvSpPr>
        <p:spPr>
          <a:xfrm rot="12402697">
            <a:off x="7240039" y="3115975"/>
            <a:ext cx="2448310" cy="2520280"/>
          </a:xfrm>
          <a:prstGeom prst="arc">
            <a:avLst>
              <a:gd name="adj1" fmla="val 16779410"/>
              <a:gd name="adj2" fmla="val 16139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091922" y="4052949"/>
            <a:ext cx="104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Calculate</a:t>
            </a:r>
          </a:p>
          <a:p>
            <a:pPr algn="ctr"/>
            <a:r>
              <a:rPr lang="en-US" altLang="zh-TW" dirty="0" smtClean="0"/>
              <a:t>MAP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6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1772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580112" y="476672"/>
            <a:ext cx="96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data = []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80112" y="828203"/>
            <a:ext cx="348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put q into model m( 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=1, else = 0)</a:t>
            </a:r>
          </a:p>
          <a:p>
            <a:r>
              <a:rPr lang="en-US" altLang="zh-TW" dirty="0" smtClean="0"/>
              <a:t>Get retrieval documents d’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67747" y="1818804"/>
            <a:ext cx="122413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     </a:t>
            </a:r>
            <a:r>
              <a:rPr lang="en-US" altLang="zh-TW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ref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94952" y="1448514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Training data d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387848" y="2760806"/>
            <a:ext cx="604035" cy="786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640257" y="3727886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If d’ </a:t>
            </a:r>
            <a:r>
              <a:rPr lang="zh-TW" altLang="en-US" dirty="0" smtClean="0"/>
              <a:t>∈ </a:t>
            </a:r>
            <a:r>
              <a:rPr lang="en-US" altLang="zh-TW" dirty="0" smtClean="0"/>
              <a:t>S, label = 1</a:t>
            </a:r>
          </a:p>
          <a:p>
            <a:r>
              <a:rPr lang="en-US" altLang="zh-TW" dirty="0" smtClean="0"/>
              <a:t>Else  label = -1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640257" y="4458724"/>
            <a:ext cx="320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data update, </a:t>
            </a:r>
          </a:p>
          <a:p>
            <a:r>
              <a:rPr lang="en-US" altLang="zh-TW" dirty="0" smtClean="0"/>
              <a:t>using classifier to adjust weights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640257" y="5280139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Iterative procedure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86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15" y="2852936"/>
            <a:ext cx="5069518" cy="15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9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Related work features : </a:t>
            </a:r>
          </a:p>
          <a:p>
            <a:pPr marL="0" indent="0">
              <a:buNone/>
            </a:pPr>
            <a:r>
              <a:rPr lang="en-US" altLang="zh-TW" i="1" dirty="0" smtClean="0"/>
              <a:t>terms, citation-count, </a:t>
            </a:r>
            <a:r>
              <a:rPr lang="en-US" altLang="zh-TW" i="1" dirty="0" err="1" smtClean="0"/>
              <a:t>pagerank</a:t>
            </a:r>
            <a:r>
              <a:rPr lang="en-US" altLang="zh-TW" i="1" dirty="0" smtClean="0"/>
              <a:t>, age, term-citing, authors</a:t>
            </a:r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2" y="1412776"/>
            <a:ext cx="860696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76664" cy="687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0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Present a model for scientific article retrieval that introduces new features and new learning algorithm.</a:t>
            </a:r>
          </a:p>
          <a:p>
            <a:r>
              <a:rPr lang="en-US" altLang="zh-TW" dirty="0" smtClean="0"/>
              <a:t>Show that the weights for these features can be more efficiently learned by an iterative procedure.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 of the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26576" y="209279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Input </a:t>
            </a:r>
            <a:endParaRPr lang="zh-TW" altLang="en-US" sz="2400" dirty="0"/>
          </a:p>
        </p:txBody>
      </p:sp>
      <p:sp>
        <p:nvSpPr>
          <p:cNvPr id="9" name="圓角矩形 8"/>
          <p:cNvSpPr/>
          <p:nvPr/>
        </p:nvSpPr>
        <p:spPr>
          <a:xfrm>
            <a:off x="3646856" y="2798621"/>
            <a:ext cx="1773056" cy="2790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System</a:t>
            </a:r>
            <a:endParaRPr lang="zh-TW" altLang="en-US" sz="3600" dirty="0"/>
          </a:p>
        </p:txBody>
      </p:sp>
      <p:grpSp>
        <p:nvGrpSpPr>
          <p:cNvPr id="8" name="群組 7"/>
          <p:cNvGrpSpPr/>
          <p:nvPr/>
        </p:nvGrpSpPr>
        <p:grpSpPr>
          <a:xfrm>
            <a:off x="694528" y="2798621"/>
            <a:ext cx="1872208" cy="2790618"/>
            <a:chOff x="827584" y="2798622"/>
            <a:chExt cx="1872208" cy="2790618"/>
          </a:xfrm>
        </p:grpSpPr>
        <p:sp>
          <p:nvSpPr>
            <p:cNvPr id="3" name="矩形 2"/>
            <p:cNvSpPr/>
            <p:nvPr/>
          </p:nvSpPr>
          <p:spPr>
            <a:xfrm>
              <a:off x="827584" y="2798622"/>
              <a:ext cx="1872208" cy="2790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827584" y="3284984"/>
              <a:ext cx="1872208" cy="0"/>
            </a:xfrm>
            <a:prstGeom prst="line">
              <a:avLst/>
            </a:prstGeom>
            <a:ln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916781" y="2828108"/>
            <a:ext cx="1498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query( topic ) 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16781" y="3414318"/>
            <a:ext cx="94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772500" y="2092799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Output 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455168" y="2798621"/>
            <a:ext cx="1872208" cy="2790618"/>
            <a:chOff x="827584" y="2798622"/>
            <a:chExt cx="1872208" cy="2790618"/>
          </a:xfrm>
        </p:grpSpPr>
        <p:sp>
          <p:nvSpPr>
            <p:cNvPr id="17" name="矩形 16"/>
            <p:cNvSpPr/>
            <p:nvPr/>
          </p:nvSpPr>
          <p:spPr>
            <a:xfrm>
              <a:off x="827584" y="2798622"/>
              <a:ext cx="1872208" cy="279061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827584" y="3284984"/>
              <a:ext cx="1872208" cy="0"/>
            </a:xfrm>
            <a:prstGeom prst="line">
              <a:avLst/>
            </a:prstGeom>
            <a:ln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6661937" y="2888589"/>
            <a:ext cx="145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reference list 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stCxn id="3" idx="3"/>
            <a:endCxn id="9" idx="1"/>
          </p:cNvCxnSpPr>
          <p:nvPr/>
        </p:nvCxnSpPr>
        <p:spPr>
          <a:xfrm>
            <a:off x="2566736" y="419393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9" idx="3"/>
            <a:endCxn id="17" idx="1"/>
          </p:cNvCxnSpPr>
          <p:nvPr/>
        </p:nvCxnSpPr>
        <p:spPr>
          <a:xfrm>
            <a:off x="5419912" y="4193930"/>
            <a:ext cx="1035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491172" y="3289650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</a:p>
          <a:p>
            <a:r>
              <a:rPr lang="en-US" altLang="zh-TW" dirty="0" smtClean="0"/>
              <a:t>d</a:t>
            </a:r>
            <a:r>
              <a:rPr lang="en-US" altLang="zh-TW" baseline="-25000" dirty="0"/>
              <a:t>2</a:t>
            </a:r>
          </a:p>
          <a:p>
            <a:r>
              <a:rPr lang="en-US" altLang="zh-TW" dirty="0" smtClean="0"/>
              <a:t>d</a:t>
            </a:r>
            <a:r>
              <a:rPr lang="en-US" altLang="zh-TW" baseline="-25000" dirty="0"/>
              <a:t>3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13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Pattern from article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57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1412776"/>
            <a:ext cx="365760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11561" y="2028982"/>
            <a:ext cx="2448272" cy="1260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70421" y="5542348"/>
            <a:ext cx="1972816" cy="719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9" y="1240596"/>
            <a:ext cx="63690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34" y="3769676"/>
            <a:ext cx="5417726" cy="17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821722" y="2328446"/>
            <a:ext cx="1254333" cy="168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646840" y="2335722"/>
            <a:ext cx="1254333" cy="168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672788" y="5015653"/>
            <a:ext cx="803265" cy="22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572000" y="5015653"/>
            <a:ext cx="504055" cy="22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245932" y="2497015"/>
            <a:ext cx="1972816" cy="3695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6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Pattern from article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15907"/>
            <a:ext cx="46291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195736" y="1515907"/>
            <a:ext cx="4968552" cy="4217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48816" y="2086926"/>
            <a:ext cx="9036496" cy="3960440"/>
            <a:chOff x="48816" y="2086926"/>
            <a:chExt cx="9036496" cy="3960440"/>
          </a:xfrm>
        </p:grpSpPr>
        <p:sp>
          <p:nvSpPr>
            <p:cNvPr id="5" name="矩形 4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4136350" y="1510208"/>
            <a:ext cx="86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Corpus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91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Similar terms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2087550" y="1857552"/>
            <a:ext cx="1872208" cy="2790618"/>
            <a:chOff x="694528" y="2798621"/>
            <a:chExt cx="1872208" cy="2790618"/>
          </a:xfrm>
        </p:grpSpPr>
        <p:grpSp>
          <p:nvGrpSpPr>
            <p:cNvPr id="10" name="群組 9"/>
            <p:cNvGrpSpPr/>
            <p:nvPr/>
          </p:nvGrpSpPr>
          <p:grpSpPr>
            <a:xfrm>
              <a:off x="694528" y="2798621"/>
              <a:ext cx="1872208" cy="2790618"/>
              <a:chOff x="827584" y="2798622"/>
              <a:chExt cx="1872208" cy="279061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27584" y="2798622"/>
                <a:ext cx="1872208" cy="279061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" name="直線接點 11"/>
              <p:cNvCxnSpPr/>
              <p:nvPr/>
            </p:nvCxnSpPr>
            <p:spPr>
              <a:xfrm>
                <a:off x="827584" y="3284984"/>
                <a:ext cx="1872208" cy="0"/>
              </a:xfrm>
              <a:prstGeom prst="line">
                <a:avLst/>
              </a:prstGeom>
              <a:ln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矩形 12"/>
            <p:cNvSpPr/>
            <p:nvPr/>
          </p:nvSpPr>
          <p:spPr>
            <a:xfrm>
              <a:off x="916781" y="2828108"/>
              <a:ext cx="1498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query( topic ) </a:t>
              </a:r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16781" y="3414318"/>
              <a:ext cx="9408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abstract</a:t>
              </a:r>
              <a:endParaRPr lang="zh-TW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5209774" y="1857552"/>
            <a:ext cx="1872208" cy="2790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4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D</a:t>
            </a:r>
            <a:r>
              <a:rPr lang="en-US" altLang="zh-TW" baseline="-25000" dirty="0">
                <a:solidFill>
                  <a:schemeClr val="tx1"/>
                </a:solidFill>
              </a:rPr>
              <a:t>5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724127" y="141277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Corpus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29696" y="4941168"/>
            <a:ext cx="79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TF-IDF score : topic terms and abstract terms match against document contexts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77431" y="5284930"/>
            <a:ext cx="189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terms</a:t>
            </a:r>
            <a:r>
              <a:rPr lang="en-US" altLang="zh-TW" dirty="0" smtClean="0"/>
              <a:t>(q,D1)</a:t>
            </a:r>
          </a:p>
          <a:p>
            <a:r>
              <a:rPr lang="en-US" altLang="zh-TW" dirty="0" err="1" smtClean="0"/>
              <a:t>Score</a:t>
            </a:r>
            <a:r>
              <a:rPr lang="en-US" altLang="zh-TW" baseline="-25000" dirty="0" err="1" smtClean="0"/>
              <a:t>terms</a:t>
            </a:r>
            <a:r>
              <a:rPr lang="en-US" altLang="zh-TW" dirty="0" smtClean="0"/>
              <a:t>(q,D2)</a:t>
            </a:r>
          </a:p>
          <a:p>
            <a:r>
              <a:rPr lang="en-US" altLang="zh-TW" dirty="0" err="1" smtClean="0"/>
              <a:t>Score</a:t>
            </a:r>
            <a:r>
              <a:rPr lang="en-US" altLang="zh-TW" baseline="-25000" dirty="0" err="1"/>
              <a:t>terms</a:t>
            </a:r>
            <a:r>
              <a:rPr lang="en-US" altLang="zh-TW" dirty="0" smtClean="0"/>
              <a:t>(q,D3)</a:t>
            </a:r>
          </a:p>
          <a:p>
            <a:r>
              <a:rPr lang="en-US" altLang="zh-TW" dirty="0" smtClean="0"/>
              <a:t>….</a:t>
            </a:r>
            <a:endParaRPr lang="zh-TW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92" y="4509120"/>
            <a:ext cx="4824536" cy="215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6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Cited information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538" y="1264677"/>
            <a:ext cx="377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According to the feature from corpus :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4751" y="54479"/>
            <a:ext cx="9036496" cy="3960440"/>
            <a:chOff x="48816" y="2086926"/>
            <a:chExt cx="9036496" cy="3960440"/>
          </a:xfrm>
        </p:grpSpPr>
        <p:sp>
          <p:nvSpPr>
            <p:cNvPr id="7" name="矩形 6"/>
            <p:cNvSpPr/>
            <p:nvPr/>
          </p:nvSpPr>
          <p:spPr>
            <a:xfrm>
              <a:off x="264840" y="2877417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Author: 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{t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 6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0650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TW" dirty="0" smtClean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dirty="0">
                  <a:solidFill>
                    <a:schemeClr val="tx1"/>
                  </a:solidFill>
                </a:rPr>
                <a:t>: 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  <a:r>
                <a:rPr lang="en-US" altLang="zh-TW" dirty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otal:4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pPr algn="ctr"/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5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52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600" dirty="0" smtClean="0">
                  <a:solidFill>
                    <a:schemeClr val="tx1"/>
                  </a:solidFill>
                </a:rPr>
                <a:t>Author</a:t>
              </a:r>
              <a:r>
                <a:rPr lang="en-US" altLang="zh-TW" sz="1600" dirty="0">
                  <a:solidFill>
                    <a:schemeClr val="tx1"/>
                  </a:solidFill>
                </a:rPr>
                <a:t>: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sz="1600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sz="1600" baseline="-25000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CIKM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:1}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total:4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2</a:t>
              </a:r>
              <a:endParaRPr lang="en-US" altLang="zh-TW" baseline="-25000" dirty="0" smtClean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665440" y="2879014"/>
              <a:ext cx="151216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 </a:t>
              </a:r>
              <a:r>
                <a:rPr lang="en-US" altLang="zh-TW" dirty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3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SIGIR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:4,t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:2}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total:6</a:t>
              </a: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3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93632" y="2877416"/>
              <a:ext cx="1512168" cy="2665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Author: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4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Venue: SIGIR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Context:</a:t>
              </a:r>
            </a:p>
            <a:p>
              <a:r>
                <a:rPr lang="en-US" altLang="zh-TW" dirty="0">
                  <a:solidFill>
                    <a:schemeClr val="tx1"/>
                  </a:solidFill>
                </a:rPr>
                <a:t>{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t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:3,t</a:t>
              </a:r>
              <a:r>
                <a:rPr lang="en-US" altLang="zh-TW" baseline="-25000" dirty="0">
                  <a:solidFill>
                    <a:schemeClr val="tx1"/>
                  </a:solidFill>
                </a:rPr>
                <a:t>5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:2</a:t>
              </a:r>
              <a:r>
                <a:rPr lang="en-US" altLang="zh-TW" dirty="0">
                  <a:solidFill>
                    <a:schemeClr val="tx1"/>
                  </a:solidFill>
                </a:rPr>
                <a:t>}</a:t>
              </a: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total:5</a:t>
              </a:r>
              <a:endParaRPr lang="en-US" altLang="zh-TW" dirty="0">
                <a:solidFill>
                  <a:schemeClr val="tx1"/>
                </a:solidFill>
              </a:endParaRPr>
            </a:p>
            <a:p>
              <a:endParaRPr lang="en-US" altLang="zh-TW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1</a:t>
              </a:r>
              <a:endParaRPr lang="en-US" altLang="zh-TW" baseline="-25000" dirty="0">
                <a:solidFill>
                  <a:schemeClr val="tx1"/>
                </a:solidFill>
              </a:endParaRPr>
            </a:p>
            <a:p>
              <a:pPr algn="r"/>
              <a:r>
                <a:rPr lang="en-US" altLang="zh-TW" dirty="0" smtClean="0">
                  <a:solidFill>
                    <a:schemeClr val="tx1"/>
                  </a:solidFill>
                </a:rPr>
                <a:t>D</a:t>
              </a:r>
              <a:r>
                <a:rPr lang="en-US" altLang="zh-TW" baseline="-25000" dirty="0" smtClean="0">
                  <a:solidFill>
                    <a:schemeClr val="tx1"/>
                  </a:solidFill>
                </a:rPr>
                <a:t>2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r"/>
              <a:endParaRPr lang="en-US" altLang="zh-TW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17984" y="2302950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6181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2</a:t>
              </a:r>
              <a:endParaRPr lang="en-US" altLang="zh-TW" baseline="-25000" dirty="0" smtClean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4183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3</a:t>
              </a:r>
              <a:endParaRPr lang="en-US" altLang="zh-TW" baseline="-25000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18584" y="227375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endParaRPr lang="en-US" altLang="zh-TW" baseline="-25000" dirty="0" smtClean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46776" y="230316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dirty="0" smtClean="0"/>
                <a:t>D</a:t>
              </a:r>
              <a:r>
                <a:rPr lang="en-US" altLang="zh-TW" baseline="-25000" dirty="0"/>
                <a:t>5</a:t>
              </a:r>
              <a:endParaRPr lang="en-US" altLang="zh-TW" baseline="-25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8816" y="2086926"/>
              <a:ext cx="9036496" cy="3960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5592" y="4221088"/>
            <a:ext cx="8271083" cy="2259783"/>
            <a:chOff x="35592" y="4221088"/>
            <a:chExt cx="8271083" cy="2259783"/>
          </a:xfrm>
        </p:grpSpPr>
        <p:sp>
          <p:nvSpPr>
            <p:cNvPr id="18" name="文字方塊 17"/>
            <p:cNvSpPr txBox="1"/>
            <p:nvPr/>
          </p:nvSpPr>
          <p:spPr>
            <a:xfrm>
              <a:off x="1007894" y="4239508"/>
              <a:ext cx="1969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c</a:t>
              </a:r>
              <a:r>
                <a:rPr lang="en-US" altLang="zh-TW" dirty="0" smtClean="0"/>
                <a:t>ite(D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007894" y="4627260"/>
              <a:ext cx="2137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2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007894" y="4996592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3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007894" y="5365924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007894" y="5735256"/>
              <a:ext cx="169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cite(D</a:t>
              </a:r>
              <a:r>
                <a:rPr lang="en-US" altLang="zh-TW" baseline="-25000" dirty="0"/>
                <a:t>5</a:t>
              </a:r>
              <a:r>
                <a:rPr lang="en-US" altLang="zh-TW" dirty="0" smtClean="0"/>
                <a:t>) = 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630239" y="4221088"/>
              <a:ext cx="3574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|cite(D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 |= 3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/>
                <a:t>citation</a:t>
              </a:r>
              <a:r>
                <a:rPr lang="en-US" altLang="zh-TW" baseline="-25000" dirty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640915" y="4608840"/>
              <a:ext cx="3574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|cite(D</a:t>
              </a:r>
              <a:r>
                <a:rPr lang="en-US" altLang="zh-TW" baseline="-25000" dirty="0"/>
                <a:t>2</a:t>
              </a:r>
              <a:r>
                <a:rPr lang="en-US" altLang="zh-TW" dirty="0" smtClean="0"/>
                <a:t>) |= 4</a:t>
              </a:r>
              <a:r>
                <a:rPr lang="en-US" altLang="zh-TW" dirty="0"/>
                <a:t>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 smtClean="0"/>
                <a:t>citation</a:t>
              </a:r>
              <a:r>
                <a:rPr lang="en-US" altLang="zh-TW" baseline="-25000" dirty="0" smtClean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647007" y="4978172"/>
              <a:ext cx="3574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|cite(D</a:t>
              </a:r>
              <a:r>
                <a:rPr lang="en-US" altLang="zh-TW" baseline="-25000" dirty="0"/>
                <a:t>3</a:t>
              </a:r>
              <a:r>
                <a:rPr lang="en-US" altLang="zh-TW" dirty="0" smtClean="0"/>
                <a:t>) |= 2</a:t>
              </a:r>
              <a:r>
                <a:rPr lang="en-US" altLang="zh-TW" dirty="0"/>
                <a:t>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 smtClean="0"/>
                <a:t>citation</a:t>
              </a:r>
              <a:r>
                <a:rPr lang="en-US" altLang="zh-TW" baseline="-25000" dirty="0" smtClean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647007" y="5347504"/>
              <a:ext cx="3574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|cite(D</a:t>
              </a:r>
              <a:r>
                <a:rPr lang="en-US" altLang="zh-TW" baseline="-25000" dirty="0"/>
                <a:t>4</a:t>
              </a:r>
              <a:r>
                <a:rPr lang="en-US" altLang="zh-TW" dirty="0" smtClean="0"/>
                <a:t>) |= 2</a:t>
              </a:r>
              <a:r>
                <a:rPr lang="en-US" altLang="zh-TW" dirty="0"/>
                <a:t>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 smtClean="0"/>
                <a:t>citation</a:t>
              </a:r>
              <a:r>
                <a:rPr lang="en-US" altLang="zh-TW" baseline="-25000" dirty="0" smtClean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640914" y="5695281"/>
              <a:ext cx="3574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|cite(D</a:t>
              </a:r>
              <a:r>
                <a:rPr lang="en-US" altLang="zh-TW" baseline="-25000" dirty="0"/>
                <a:t>5</a:t>
              </a:r>
              <a:r>
                <a:rPr lang="en-US" altLang="zh-TW" dirty="0" smtClean="0"/>
                <a:t>) |= 2</a:t>
              </a:r>
              <a:r>
                <a:rPr lang="en-US" altLang="zh-TW" dirty="0"/>
                <a:t> = </a:t>
              </a:r>
              <a:r>
                <a:rPr lang="en-US" altLang="zh-TW" dirty="0" err="1" smtClean="0"/>
                <a:t>score</a:t>
              </a:r>
              <a:r>
                <a:rPr lang="en-US" altLang="zh-TW" baseline="-25000" dirty="0" err="1" smtClean="0"/>
                <a:t>citation</a:t>
              </a:r>
              <a:r>
                <a:rPr lang="en-US" altLang="zh-TW" baseline="-25000" dirty="0" smtClean="0"/>
                <a:t>-count</a:t>
              </a:r>
              <a:r>
                <a:rPr lang="en-US" altLang="zh-TW" dirty="0" smtClean="0"/>
                <a:t>(q,D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2" y="6086168"/>
              <a:ext cx="3825583" cy="394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259" y="6134572"/>
              <a:ext cx="3689416" cy="346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71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14066</TotalTime>
  <Words>1966</Words>
  <Application>Microsoft Office PowerPoint</Application>
  <PresentationFormat>如螢幕大小 (4:3)</PresentationFormat>
  <Paragraphs>872</Paragraphs>
  <Slides>39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PowerPoint 簡報</vt:lpstr>
      <vt:lpstr>Outline</vt:lpstr>
      <vt:lpstr>Introduction</vt:lpstr>
      <vt:lpstr>Framework of the system</vt:lpstr>
      <vt:lpstr>Pattern from article</vt:lpstr>
      <vt:lpstr>Pattern from article</vt:lpstr>
      <vt:lpstr>Example</vt:lpstr>
      <vt:lpstr>Similar terms</vt:lpstr>
      <vt:lpstr>Cited information</vt:lpstr>
      <vt:lpstr>PowerPoint 簡報</vt:lpstr>
      <vt:lpstr>PowerPoint 簡報</vt:lpstr>
      <vt:lpstr>PowerPoint 簡報</vt:lpstr>
      <vt:lpstr>PowerPoint 簡報</vt:lpstr>
      <vt:lpstr>PowerPoint 簡報</vt:lpstr>
      <vt:lpstr>Cited using similar terms</vt:lpstr>
      <vt:lpstr>PowerPoint 簡報</vt:lpstr>
      <vt:lpstr>Cited using similar terms</vt:lpstr>
      <vt:lpstr>Similar topics</vt:lpstr>
      <vt:lpstr>Similar topics</vt:lpstr>
      <vt:lpstr>Similar topics</vt:lpstr>
      <vt:lpstr>Social Habits</vt:lpstr>
      <vt:lpstr>Social Habits</vt:lpstr>
      <vt:lpstr>Social Habits</vt:lpstr>
      <vt:lpstr>Social Habits</vt:lpstr>
      <vt:lpstr>Social Habits</vt:lpstr>
      <vt:lpstr>Weighted sum</vt:lpstr>
      <vt:lpstr>Experiment</vt:lpstr>
      <vt:lpstr>Precision / Recall</vt:lpstr>
      <vt:lpstr>PowerPoint 簡報</vt:lpstr>
      <vt:lpstr>PowerPoint 簡報</vt:lpstr>
      <vt:lpstr>PowerPoint 簡報</vt:lpstr>
      <vt:lpstr>Experiment</vt:lpstr>
      <vt:lpstr>Experiment</vt:lpstr>
      <vt:lpstr>PowerPoint 簡報</vt:lpstr>
      <vt:lpstr>PowerPoint 簡報</vt:lpstr>
      <vt:lpstr>Experiment</vt:lpstr>
      <vt:lpstr>Experiment</vt:lpstr>
      <vt:lpstr>Experiment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Online Social Activities for Adaptive Search Personalization</dc:title>
  <cp:lastModifiedBy>Maktub</cp:lastModifiedBy>
  <cp:revision>550</cp:revision>
  <cp:lastPrinted>2011-09-18T05:38:08Z</cp:lastPrinted>
  <dcterms:modified xsi:type="dcterms:W3CDTF">2011-10-17T01:50:09Z</dcterms:modified>
</cp:coreProperties>
</file>